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5FF696-78E7-4A38-9802-5C44D8A1DA28}" v="32" dt="2021-08-31T12:19:23.288"/>
    <p1510:client id="{39ECE225-59BC-7A2B-E9D7-605B6C91A161}" v="82" dt="2021-06-30T10:53:30.576"/>
    <p1510:client id="{5597CAA7-E39C-49CD-9D9F-1DDF34D2E976}" v="336" dt="2022-12-15T07:31:33.076"/>
    <p1510:client id="{D1973060-0226-41A0-8BD6-8E1D92831110}" v="4" dt="2022-07-18T11:11:14.341"/>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iddels stil 4 – uthevin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31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nb-NO"/>
              <a:t>Klikk for å redigere tittelstil</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BD8622DB-13D9-443E-ACFC-50BF04713320}" type="datetimeFigureOut">
              <a:rPr lang="nb-NO" smtClean="0"/>
              <a:t>15.12.2022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DA89185-21E3-439C-AF73-6D40B13D61F7}" type="slidenum">
              <a:rPr lang="nb-NO" smtClean="0"/>
              <a:t>‹#›</a:t>
            </a:fld>
            <a:endParaRPr lang="nb-NO"/>
          </a:p>
        </p:txBody>
      </p:sp>
    </p:spTree>
    <p:extLst>
      <p:ext uri="{BB962C8B-B14F-4D97-AF65-F5344CB8AC3E}">
        <p14:creationId xmlns:p14="http://schemas.microsoft.com/office/powerpoint/2010/main" val="1459425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BD8622DB-13D9-443E-ACFC-50BF04713320}" type="datetimeFigureOut">
              <a:rPr lang="nb-NO" smtClean="0"/>
              <a:t>15.12.2022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DA89185-21E3-439C-AF73-6D40B13D61F7}" type="slidenum">
              <a:rPr lang="nb-NO" smtClean="0"/>
              <a:t>‹#›</a:t>
            </a:fld>
            <a:endParaRPr lang="nb-NO"/>
          </a:p>
        </p:txBody>
      </p:sp>
    </p:spTree>
    <p:extLst>
      <p:ext uri="{BB962C8B-B14F-4D97-AF65-F5344CB8AC3E}">
        <p14:creationId xmlns:p14="http://schemas.microsoft.com/office/powerpoint/2010/main" val="307471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BD8622DB-13D9-443E-ACFC-50BF04713320}" type="datetimeFigureOut">
              <a:rPr lang="nb-NO" smtClean="0"/>
              <a:t>15.12.2022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DA89185-21E3-439C-AF73-6D40B13D61F7}" type="slidenum">
              <a:rPr lang="nb-NO" smtClean="0"/>
              <a:t>‹#›</a:t>
            </a:fld>
            <a:endParaRPr lang="nb-NO"/>
          </a:p>
        </p:txBody>
      </p:sp>
    </p:spTree>
    <p:extLst>
      <p:ext uri="{BB962C8B-B14F-4D97-AF65-F5344CB8AC3E}">
        <p14:creationId xmlns:p14="http://schemas.microsoft.com/office/powerpoint/2010/main" val="1382559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BD8622DB-13D9-443E-ACFC-50BF04713320}" type="datetimeFigureOut">
              <a:rPr lang="nb-NO" smtClean="0"/>
              <a:t>15.12.2022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DA89185-21E3-439C-AF73-6D40B13D61F7}" type="slidenum">
              <a:rPr lang="nb-NO" smtClean="0"/>
              <a:t>‹#›</a:t>
            </a:fld>
            <a:endParaRPr lang="nb-NO"/>
          </a:p>
        </p:txBody>
      </p:sp>
    </p:spTree>
    <p:extLst>
      <p:ext uri="{BB962C8B-B14F-4D97-AF65-F5344CB8AC3E}">
        <p14:creationId xmlns:p14="http://schemas.microsoft.com/office/powerpoint/2010/main" val="3792262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nb-NO"/>
              <a:t>Klikk for å redigere tittelstil</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BD8622DB-13D9-443E-ACFC-50BF04713320}" type="datetimeFigureOut">
              <a:rPr lang="nb-NO" smtClean="0"/>
              <a:t>15.12.2022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DA89185-21E3-439C-AF73-6D40B13D61F7}" type="slidenum">
              <a:rPr lang="nb-NO" smtClean="0"/>
              <a:t>‹#›</a:t>
            </a:fld>
            <a:endParaRPr lang="nb-NO"/>
          </a:p>
        </p:txBody>
      </p:sp>
    </p:spTree>
    <p:extLst>
      <p:ext uri="{BB962C8B-B14F-4D97-AF65-F5344CB8AC3E}">
        <p14:creationId xmlns:p14="http://schemas.microsoft.com/office/powerpoint/2010/main" val="3016500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BD8622DB-13D9-443E-ACFC-50BF04713320}" type="datetimeFigureOut">
              <a:rPr lang="nb-NO" smtClean="0"/>
              <a:t>15.12.2022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DA89185-21E3-439C-AF73-6D40B13D61F7}" type="slidenum">
              <a:rPr lang="nb-NO" smtClean="0"/>
              <a:t>‹#›</a:t>
            </a:fld>
            <a:endParaRPr lang="nb-NO"/>
          </a:p>
        </p:txBody>
      </p:sp>
    </p:spTree>
    <p:extLst>
      <p:ext uri="{BB962C8B-B14F-4D97-AF65-F5344CB8AC3E}">
        <p14:creationId xmlns:p14="http://schemas.microsoft.com/office/powerpoint/2010/main" val="3683388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nb-NO"/>
              <a:t>Klikk for å redigere tittelstil</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nb-NO"/>
              <a:t>Rediger tekststiler i malen</a:t>
            </a:r>
          </a:p>
        </p:txBody>
      </p:sp>
      <p:sp>
        <p:nvSpPr>
          <p:cNvPr id="4" name="Content Placeholder 3"/>
          <p:cNvSpPr>
            <a:spLocks noGrp="1"/>
          </p:cNvSpPr>
          <p:nvPr>
            <p:ph sz="half" idx="2"/>
          </p:nvPr>
        </p:nvSpPr>
        <p:spPr>
          <a:xfrm>
            <a:off x="520713" y="3905482"/>
            <a:ext cx="3198096" cy="5744375"/>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nb-NO"/>
              <a:t>Rediger tekststiler i malen</a:t>
            </a:r>
          </a:p>
        </p:txBody>
      </p:sp>
      <p:sp>
        <p:nvSpPr>
          <p:cNvPr id="6" name="Content Placeholder 5"/>
          <p:cNvSpPr>
            <a:spLocks noGrp="1"/>
          </p:cNvSpPr>
          <p:nvPr>
            <p:ph sz="quarter" idx="4"/>
          </p:nvPr>
        </p:nvSpPr>
        <p:spPr>
          <a:xfrm>
            <a:off x="3827086" y="3905482"/>
            <a:ext cx="3213847" cy="5744375"/>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BD8622DB-13D9-443E-ACFC-50BF04713320}" type="datetimeFigureOut">
              <a:rPr lang="nb-NO" smtClean="0"/>
              <a:t>15.12.2022</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3DA89185-21E3-439C-AF73-6D40B13D61F7}" type="slidenum">
              <a:rPr lang="nb-NO" smtClean="0"/>
              <a:t>‹#›</a:t>
            </a:fld>
            <a:endParaRPr lang="nb-NO"/>
          </a:p>
        </p:txBody>
      </p:sp>
    </p:spTree>
    <p:extLst>
      <p:ext uri="{BB962C8B-B14F-4D97-AF65-F5344CB8AC3E}">
        <p14:creationId xmlns:p14="http://schemas.microsoft.com/office/powerpoint/2010/main" val="1704449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BD8622DB-13D9-443E-ACFC-50BF04713320}" type="datetimeFigureOut">
              <a:rPr lang="nb-NO" smtClean="0"/>
              <a:t>15.12.2022</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DA89185-21E3-439C-AF73-6D40B13D61F7}" type="slidenum">
              <a:rPr lang="nb-NO" smtClean="0"/>
              <a:t>‹#›</a:t>
            </a:fld>
            <a:endParaRPr lang="nb-NO"/>
          </a:p>
        </p:txBody>
      </p:sp>
    </p:spTree>
    <p:extLst>
      <p:ext uri="{BB962C8B-B14F-4D97-AF65-F5344CB8AC3E}">
        <p14:creationId xmlns:p14="http://schemas.microsoft.com/office/powerpoint/2010/main" val="3836562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622DB-13D9-443E-ACFC-50BF04713320}" type="datetimeFigureOut">
              <a:rPr lang="nb-NO" smtClean="0"/>
              <a:t>15.12.2022</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DA89185-21E3-439C-AF73-6D40B13D61F7}" type="slidenum">
              <a:rPr lang="nb-NO" smtClean="0"/>
              <a:t>‹#›</a:t>
            </a:fld>
            <a:endParaRPr lang="nb-NO"/>
          </a:p>
        </p:txBody>
      </p:sp>
    </p:spTree>
    <p:extLst>
      <p:ext uri="{BB962C8B-B14F-4D97-AF65-F5344CB8AC3E}">
        <p14:creationId xmlns:p14="http://schemas.microsoft.com/office/powerpoint/2010/main" val="2948990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nb-NO"/>
              <a:t>Klikk for å redigere tittelstil</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nb-NO"/>
              <a:t>Rediger tekststiler i malen</a:t>
            </a:r>
          </a:p>
        </p:txBody>
      </p:sp>
      <p:sp>
        <p:nvSpPr>
          <p:cNvPr id="5" name="Date Placeholder 4"/>
          <p:cNvSpPr>
            <a:spLocks noGrp="1"/>
          </p:cNvSpPr>
          <p:nvPr>
            <p:ph type="dt" sz="half" idx="10"/>
          </p:nvPr>
        </p:nvSpPr>
        <p:spPr/>
        <p:txBody>
          <a:bodyPr/>
          <a:lstStyle/>
          <a:p>
            <a:fld id="{BD8622DB-13D9-443E-ACFC-50BF04713320}" type="datetimeFigureOut">
              <a:rPr lang="nb-NO" smtClean="0"/>
              <a:t>15.12.2022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DA89185-21E3-439C-AF73-6D40B13D61F7}" type="slidenum">
              <a:rPr lang="nb-NO" smtClean="0"/>
              <a:t>‹#›</a:t>
            </a:fld>
            <a:endParaRPr lang="nb-NO"/>
          </a:p>
        </p:txBody>
      </p:sp>
    </p:spTree>
    <p:extLst>
      <p:ext uri="{BB962C8B-B14F-4D97-AF65-F5344CB8AC3E}">
        <p14:creationId xmlns:p14="http://schemas.microsoft.com/office/powerpoint/2010/main" val="1385239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nb-NO"/>
              <a:t>Klikk for å redigere tittelstil</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nb-NO"/>
              <a:t>Klikk ikonet for å legge til et bilde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nb-NO"/>
              <a:t>Rediger tekststiler i malen</a:t>
            </a:r>
          </a:p>
        </p:txBody>
      </p:sp>
      <p:sp>
        <p:nvSpPr>
          <p:cNvPr id="5" name="Date Placeholder 4"/>
          <p:cNvSpPr>
            <a:spLocks noGrp="1"/>
          </p:cNvSpPr>
          <p:nvPr>
            <p:ph type="dt" sz="half" idx="10"/>
          </p:nvPr>
        </p:nvSpPr>
        <p:spPr/>
        <p:txBody>
          <a:bodyPr/>
          <a:lstStyle/>
          <a:p>
            <a:fld id="{BD8622DB-13D9-443E-ACFC-50BF04713320}" type="datetimeFigureOut">
              <a:rPr lang="nb-NO" smtClean="0"/>
              <a:t>15.12.2022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DA89185-21E3-439C-AF73-6D40B13D61F7}" type="slidenum">
              <a:rPr lang="nb-NO" smtClean="0"/>
              <a:t>‹#›</a:t>
            </a:fld>
            <a:endParaRPr lang="nb-NO"/>
          </a:p>
        </p:txBody>
      </p:sp>
    </p:spTree>
    <p:extLst>
      <p:ext uri="{BB962C8B-B14F-4D97-AF65-F5344CB8AC3E}">
        <p14:creationId xmlns:p14="http://schemas.microsoft.com/office/powerpoint/2010/main" val="2312950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D8622DB-13D9-443E-ACFC-50BF04713320}" type="datetimeFigureOut">
              <a:rPr lang="nb-NO" smtClean="0"/>
              <a:t>15.12.2022</a:t>
            </a:fld>
            <a:endParaRPr lang="nb-NO"/>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DA89185-21E3-439C-AF73-6D40B13D61F7}" type="slidenum">
              <a:rPr lang="nb-NO" smtClean="0"/>
              <a:t>‹#›</a:t>
            </a:fld>
            <a:endParaRPr lang="nb-NO"/>
          </a:p>
        </p:txBody>
      </p:sp>
    </p:spTree>
    <p:extLst>
      <p:ext uri="{BB962C8B-B14F-4D97-AF65-F5344CB8AC3E}">
        <p14:creationId xmlns:p14="http://schemas.microsoft.com/office/powerpoint/2010/main" val="85483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Petter.emberland@sola.kommune.no" TargetMode="External"/><Relationship Id="rId2" Type="http://schemas.openxmlformats.org/officeDocument/2006/relationships/hyperlink" Target="https://www.sola.kommune.no/tjelta-barnehage" TargetMode="External"/><Relationship Id="rId1" Type="http://schemas.openxmlformats.org/officeDocument/2006/relationships/slideLayout" Target="../slideLayouts/slideLayout2.xml"/><Relationship Id="rId6" Type="http://schemas.openxmlformats.org/officeDocument/2006/relationships/hyperlink" Target="mailto:gergana.petrova.haaland@sola.kommune.no" TargetMode="External"/><Relationship Id="rId5" Type="http://schemas.openxmlformats.org/officeDocument/2006/relationships/hyperlink" Target="mailto:maria.inez.gilje.weekley@sola.kommune.no" TargetMode="External"/><Relationship Id="rId4" Type="http://schemas.openxmlformats.org/officeDocument/2006/relationships/hyperlink" Target="mailto:silje.karina.dale.gunstead@sola.kommune.n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 y="1732502"/>
            <a:ext cx="7559040" cy="7226808"/>
          </a:xfrm>
          <a:prstGeom prst="rect">
            <a:avLst/>
          </a:prstGeom>
        </p:spPr>
      </p:pic>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9191" y="9294328"/>
            <a:ext cx="2888343" cy="861218"/>
          </a:xfrm>
          <a:prstGeom prst="rect">
            <a:avLst/>
          </a:prstGeom>
        </p:spPr>
      </p:pic>
      <p:sp>
        <p:nvSpPr>
          <p:cNvPr id="6" name="TekstSylinder 5"/>
          <p:cNvSpPr txBox="1"/>
          <p:nvPr/>
        </p:nvSpPr>
        <p:spPr>
          <a:xfrm>
            <a:off x="306654" y="709413"/>
            <a:ext cx="6707915" cy="1107996"/>
          </a:xfrm>
          <a:prstGeom prst="rect">
            <a:avLst/>
          </a:prstGeom>
          <a:noFill/>
        </p:spPr>
        <p:txBody>
          <a:bodyPr wrap="square" rtlCol="0">
            <a:spAutoFit/>
          </a:bodyPr>
          <a:lstStyle/>
          <a:p>
            <a:pPr algn="r"/>
            <a:r>
              <a:rPr lang="nb-NO" sz="6600" b="1" dirty="0">
                <a:solidFill>
                  <a:schemeClr val="accent1">
                    <a:lumMod val="50000"/>
                  </a:schemeClr>
                </a:solidFill>
                <a:latin typeface="Gabriola" panose="04040605051002020D02" pitchFamily="82" charset="0"/>
              </a:rPr>
              <a:t>Informasjonshefte</a:t>
            </a:r>
          </a:p>
        </p:txBody>
      </p:sp>
      <p:sp>
        <p:nvSpPr>
          <p:cNvPr id="7" name="TekstSylinder 6"/>
          <p:cNvSpPr txBox="1"/>
          <p:nvPr/>
        </p:nvSpPr>
        <p:spPr>
          <a:xfrm>
            <a:off x="746659" y="9157564"/>
            <a:ext cx="3148242" cy="707886"/>
          </a:xfrm>
          <a:prstGeom prst="rect">
            <a:avLst/>
          </a:prstGeom>
          <a:noFill/>
        </p:spPr>
        <p:txBody>
          <a:bodyPr wrap="square" rtlCol="0">
            <a:spAutoFit/>
          </a:bodyPr>
          <a:lstStyle/>
          <a:p>
            <a:r>
              <a:rPr lang="nb-NO" sz="4000" b="1" dirty="0">
                <a:solidFill>
                  <a:schemeClr val="accent1">
                    <a:lumMod val="50000"/>
                  </a:schemeClr>
                </a:solidFill>
                <a:latin typeface="Gabriola" panose="04040605051002020D02" pitchFamily="82" charset="0"/>
              </a:rPr>
              <a:t>Tjelta barnehage</a:t>
            </a:r>
            <a:endParaRPr lang="nb-NO" sz="4000" dirty="0"/>
          </a:p>
        </p:txBody>
      </p:sp>
      <p:sp>
        <p:nvSpPr>
          <p:cNvPr id="8" name="Rektangel 7"/>
          <p:cNvSpPr/>
          <p:nvPr/>
        </p:nvSpPr>
        <p:spPr>
          <a:xfrm>
            <a:off x="4470691" y="1569528"/>
            <a:ext cx="2543878" cy="707886"/>
          </a:xfrm>
          <a:prstGeom prst="rect">
            <a:avLst/>
          </a:prstGeom>
        </p:spPr>
        <p:txBody>
          <a:bodyPr wrap="square" lIns="91440" tIns="45720" rIns="91440" bIns="45720" anchor="t">
            <a:spAutoFit/>
          </a:bodyPr>
          <a:lstStyle/>
          <a:p>
            <a:pPr algn="r"/>
            <a:r>
              <a:rPr lang="nb-NO" sz="4000" b="1">
                <a:solidFill>
                  <a:schemeClr val="accent1">
                    <a:lumMod val="50000"/>
                  </a:schemeClr>
                </a:solidFill>
                <a:latin typeface="Gabriola"/>
              </a:rPr>
              <a:t>2022-2023</a:t>
            </a:r>
            <a:endParaRPr lang="nb-NO" sz="4000" b="1" dirty="0">
              <a:solidFill>
                <a:schemeClr val="accent1">
                  <a:lumMod val="50000"/>
                </a:schemeClr>
              </a:solidFill>
              <a:latin typeface="Gabriola" panose="04040605051002020D02" pitchFamily="82" charset="0"/>
            </a:endParaRPr>
          </a:p>
        </p:txBody>
      </p:sp>
      <p:sp>
        <p:nvSpPr>
          <p:cNvPr id="11" name="TekstSylinder 10"/>
          <p:cNvSpPr txBox="1"/>
          <p:nvPr/>
        </p:nvSpPr>
        <p:spPr>
          <a:xfrm>
            <a:off x="306654" y="9740538"/>
            <a:ext cx="4180115" cy="646331"/>
          </a:xfrm>
          <a:prstGeom prst="rect">
            <a:avLst/>
          </a:prstGeom>
          <a:noFill/>
        </p:spPr>
        <p:txBody>
          <a:bodyPr wrap="square" rtlCol="0">
            <a:spAutoFit/>
          </a:bodyPr>
          <a:lstStyle/>
          <a:p>
            <a:r>
              <a:rPr lang="nb-NO" b="1" dirty="0">
                <a:solidFill>
                  <a:srgbClr val="1F4E79"/>
                </a:solidFill>
                <a:latin typeface="Gabriola" panose="04040605051002020D02" pitchFamily="82" charset="0"/>
              </a:rPr>
              <a:t>Kom la oss være venner – fremtida er i våre hender </a:t>
            </a:r>
            <a:endParaRPr lang="nb-NO" dirty="0">
              <a:solidFill>
                <a:srgbClr val="1F4E79"/>
              </a:solidFill>
            </a:endParaRPr>
          </a:p>
          <a:p>
            <a:endParaRPr lang="nb-NO" dirty="0"/>
          </a:p>
        </p:txBody>
      </p:sp>
      <p:sp>
        <p:nvSpPr>
          <p:cNvPr id="12" name="TekstSylinder 11"/>
          <p:cNvSpPr txBox="1"/>
          <p:nvPr/>
        </p:nvSpPr>
        <p:spPr>
          <a:xfrm rot="945113">
            <a:off x="-233494" y="7722355"/>
            <a:ext cx="8725371" cy="369332"/>
          </a:xfrm>
          <a:prstGeom prst="rect">
            <a:avLst/>
          </a:prstGeom>
          <a:noFill/>
        </p:spPr>
        <p:txBody>
          <a:bodyPr wrap="square" rtlCol="0">
            <a:spAutoFit/>
          </a:bodyPr>
          <a:lstStyle/>
          <a:p>
            <a:r>
              <a:rPr lang="nb-NO" b="1" dirty="0">
                <a:solidFill>
                  <a:schemeClr val="accent6">
                    <a:lumMod val="60000"/>
                    <a:lumOff val="40000"/>
                  </a:schemeClr>
                </a:solidFill>
                <a:latin typeface="Gabriola" panose="04040605051002020D02" pitchFamily="82" charset="0"/>
              </a:rPr>
              <a:t>Raushet Mestring Mot Raushet Mestring Mot Raushet Mestring Mot</a:t>
            </a:r>
            <a:r>
              <a:rPr lang="nb-NO" dirty="0">
                <a:solidFill>
                  <a:schemeClr val="accent6">
                    <a:lumMod val="60000"/>
                    <a:lumOff val="40000"/>
                  </a:schemeClr>
                </a:solidFill>
              </a:rPr>
              <a:t> </a:t>
            </a:r>
            <a:r>
              <a:rPr lang="nb-NO" b="1" dirty="0">
                <a:solidFill>
                  <a:schemeClr val="accent6">
                    <a:lumMod val="60000"/>
                    <a:lumOff val="40000"/>
                  </a:schemeClr>
                </a:solidFill>
                <a:latin typeface="Gabriola" panose="04040605051002020D02" pitchFamily="82" charset="0"/>
              </a:rPr>
              <a:t>Raushet Mestring Mot Raushet Mestring Mot</a:t>
            </a:r>
            <a:endParaRPr lang="nb-NO" dirty="0">
              <a:solidFill>
                <a:schemeClr val="accent6">
                  <a:lumMod val="60000"/>
                  <a:lumOff val="40000"/>
                </a:schemeClr>
              </a:solidFill>
            </a:endParaRPr>
          </a:p>
        </p:txBody>
      </p:sp>
    </p:spTree>
    <p:extLst>
      <p:ext uri="{BB962C8B-B14F-4D97-AF65-F5344CB8AC3E}">
        <p14:creationId xmlns:p14="http://schemas.microsoft.com/office/powerpoint/2010/main" val="82274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747044" y="505223"/>
            <a:ext cx="5384800" cy="646331"/>
          </a:xfrm>
          <a:prstGeom prst="rect">
            <a:avLst/>
          </a:prstGeom>
          <a:noFill/>
        </p:spPr>
        <p:txBody>
          <a:bodyPr wrap="square" rtlCol="0">
            <a:spAutoFit/>
          </a:bodyPr>
          <a:lstStyle/>
          <a:p>
            <a:r>
              <a:rPr lang="nb-NO" b="1" dirty="0"/>
              <a:t>TELEFONNUMMER TIL TJELTA BARNEHAGE</a:t>
            </a:r>
            <a:endParaRPr lang="nb-NO" dirty="0"/>
          </a:p>
          <a:p>
            <a:endParaRPr lang="nb-NO" dirty="0"/>
          </a:p>
        </p:txBody>
      </p:sp>
      <p:sp>
        <p:nvSpPr>
          <p:cNvPr id="6" name="TekstSylinder 5"/>
          <p:cNvSpPr txBox="1"/>
          <p:nvPr/>
        </p:nvSpPr>
        <p:spPr>
          <a:xfrm>
            <a:off x="747044" y="4763470"/>
            <a:ext cx="5741670" cy="4031873"/>
          </a:xfrm>
          <a:prstGeom prst="rect">
            <a:avLst/>
          </a:prstGeom>
          <a:noFill/>
        </p:spPr>
        <p:txBody>
          <a:bodyPr wrap="square" lIns="91440" tIns="45720" rIns="91440" bIns="45720" rtlCol="0" anchor="t">
            <a:spAutoFit/>
          </a:bodyPr>
          <a:lstStyle/>
          <a:p>
            <a:pPr hangingPunct="0"/>
            <a:r>
              <a:rPr lang="nb-NO" sz="1400" dirty="0"/>
              <a:t>Bruk mobiltelefon når dere skal gi en beskjed til personalet. Dere kan sende melding eller ringe hvis det er viktig. Vi vil bruke IST og SMS for å formidle viktig informasjon til dere. Ellers finner dere nødvendig informasjon på barnehagens hjemmeside.</a:t>
            </a:r>
          </a:p>
          <a:p>
            <a:pPr hangingPunct="0"/>
            <a:endParaRPr lang="nb-NO" sz="1400" dirty="0"/>
          </a:p>
          <a:p>
            <a:pPr hangingPunct="0"/>
            <a:r>
              <a:rPr lang="nb-NO" sz="1400" dirty="0"/>
              <a:t>Barnehagens postadresse: 	Postboks 99, 4097 Sola</a:t>
            </a:r>
          </a:p>
          <a:p>
            <a:pPr hangingPunct="0"/>
            <a:endParaRPr lang="nb-NO" sz="1400" dirty="0"/>
          </a:p>
          <a:p>
            <a:pPr hangingPunct="0"/>
            <a:r>
              <a:rPr lang="nb-NO" sz="1400" dirty="0"/>
              <a:t>Barnehagens besøksadresse: </a:t>
            </a:r>
            <a:r>
              <a:rPr lang="nb-NO" sz="1400" dirty="0" err="1"/>
              <a:t>Øvrehusvegen</a:t>
            </a:r>
            <a:r>
              <a:rPr lang="nb-NO" sz="1400" dirty="0"/>
              <a:t> 26, 4054 Tjelta</a:t>
            </a:r>
          </a:p>
          <a:p>
            <a:pPr hangingPunct="0"/>
            <a:endParaRPr lang="nb-NO" sz="1400" dirty="0"/>
          </a:p>
          <a:p>
            <a:pPr hangingPunct="0"/>
            <a:r>
              <a:rPr lang="nb-NO" sz="1400" dirty="0"/>
              <a:t>Barnehagens hjemmeside:	</a:t>
            </a:r>
            <a:r>
              <a:rPr lang="nb-NO" sz="1400" b="1" dirty="0"/>
              <a:t>Sola kommune, Tjelta barnehage</a:t>
            </a:r>
            <a:endParaRPr lang="nb-NO" sz="1400" dirty="0"/>
          </a:p>
          <a:p>
            <a:pPr hangingPunct="0"/>
            <a:endParaRPr lang="nb-NO" sz="1400" dirty="0"/>
          </a:p>
          <a:p>
            <a:pPr hangingPunct="0"/>
            <a:r>
              <a:rPr lang="nb-NO" sz="1400" b="1" dirty="0"/>
              <a:t>Dere kan abonnerer på barnehagens hjemmeside. </a:t>
            </a:r>
            <a:r>
              <a:rPr lang="nb-NO" sz="1400" b="1" u="sng" dirty="0">
                <a:hlinkClick r:id="rId2"/>
              </a:rPr>
              <a:t>https://www.sola.kommune.no/tjelta-barnehage</a:t>
            </a:r>
            <a:r>
              <a:rPr lang="nb-NO" sz="1400" b="1" dirty="0"/>
              <a:t> Denne siden vil være med statisk for å vise nye søkere vårt tilbud. Viktige planer, vedtekter vil til enhver tid være tilgjengelig. Vi har tatt i bruk et nytt system som heter IST Direkte, som er et direkte kommunikasjonsmiddel med foreldre/foresatte.  Nye foreldre vil få nødvendig informasjon og brukerveiledning. </a:t>
            </a:r>
            <a:endParaRPr lang="nb-NO" sz="1400" dirty="0"/>
          </a:p>
          <a:p>
            <a:endParaRPr lang="nb-NO" dirty="0"/>
          </a:p>
        </p:txBody>
      </p:sp>
      <p:graphicFrame>
        <p:nvGraphicFramePr>
          <p:cNvPr id="7" name="Tabell 6"/>
          <p:cNvGraphicFramePr>
            <a:graphicFrameLocks noGrp="1"/>
          </p:cNvGraphicFramePr>
          <p:nvPr>
            <p:extLst>
              <p:ext uri="{D42A27DB-BD31-4B8C-83A1-F6EECF244321}">
                <p14:modId xmlns:p14="http://schemas.microsoft.com/office/powerpoint/2010/main" val="4034210308"/>
              </p:ext>
            </p:extLst>
          </p:nvPr>
        </p:nvGraphicFramePr>
        <p:xfrm>
          <a:off x="766937" y="885648"/>
          <a:ext cx="5557663" cy="3785058"/>
        </p:xfrm>
        <a:graphic>
          <a:graphicData uri="http://schemas.openxmlformats.org/drawingml/2006/table">
            <a:tbl>
              <a:tblPr firstRow="1" bandRow="1">
                <a:tableStyleId>{69CF1AB2-1976-4502-BF36-3FF5EA218861}</a:tableStyleId>
              </a:tblPr>
              <a:tblGrid>
                <a:gridCol w="5557663">
                  <a:extLst>
                    <a:ext uri="{9D8B030D-6E8A-4147-A177-3AD203B41FA5}">
                      <a16:colId xmlns:a16="http://schemas.microsoft.com/office/drawing/2014/main" val="850100274"/>
                    </a:ext>
                  </a:extLst>
                </a:gridCol>
              </a:tblGrid>
              <a:tr h="923878">
                <a:tc>
                  <a:txBody>
                    <a:bodyPr/>
                    <a:lstStyle/>
                    <a:p>
                      <a:pPr hangingPunct="0">
                        <a:lnSpc>
                          <a:spcPct val="107000"/>
                        </a:lnSpc>
                        <a:spcAft>
                          <a:spcPts val="0"/>
                        </a:spcAft>
                      </a:pPr>
                      <a:r>
                        <a:rPr lang="nb-NO" sz="1400" dirty="0">
                          <a:effectLst/>
                        </a:rPr>
                        <a:t>Virksomhetsleder: Merete Hansen</a:t>
                      </a:r>
                    </a:p>
                    <a:p>
                      <a:pPr lvl="0">
                        <a:lnSpc>
                          <a:spcPct val="107000"/>
                        </a:lnSpc>
                        <a:spcAft>
                          <a:spcPts val="0"/>
                        </a:spcAft>
                        <a:buNone/>
                      </a:pPr>
                      <a:r>
                        <a:rPr lang="nb-NO" sz="1400" dirty="0">
                          <a:effectLst/>
                        </a:rPr>
                        <a:t>Styrer</a:t>
                      </a:r>
                      <a:r>
                        <a:rPr lang="nb-NO" sz="1400">
                          <a:effectLst/>
                        </a:rPr>
                        <a:t>: Petter Emberland   51 </a:t>
                      </a:r>
                      <a:r>
                        <a:rPr lang="nb-NO" sz="1400" dirty="0">
                          <a:effectLst/>
                        </a:rPr>
                        <a:t>64 18 14/ 953 66 119</a:t>
                      </a:r>
                    </a:p>
                    <a:p>
                      <a:pPr hangingPunct="0">
                        <a:lnSpc>
                          <a:spcPct val="107000"/>
                        </a:lnSpc>
                        <a:spcAft>
                          <a:spcPts val="0"/>
                        </a:spcAft>
                      </a:pPr>
                      <a:r>
                        <a:rPr lang="nb-NO" sz="1400" u="sng" dirty="0">
                          <a:effectLst/>
                          <a:hlinkClick r:id="rId3"/>
                        </a:rPr>
                        <a:t>Petter.emberland@sola.kommune.no</a:t>
                      </a:r>
                      <a:r>
                        <a:rPr lang="nb-NO" sz="1400" u="sng" dirty="0">
                          <a:effectLst/>
                        </a:rPr>
                        <a:t> </a:t>
                      </a:r>
                      <a:endParaRPr lang="nb-NO" sz="14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95936375"/>
                  </a:ext>
                </a:extLst>
              </a:tr>
              <a:tr h="715680">
                <a:tc>
                  <a:txBody>
                    <a:bodyPr/>
                    <a:lstStyle/>
                    <a:p>
                      <a:pPr hangingPunct="0">
                        <a:lnSpc>
                          <a:spcPct val="107000"/>
                        </a:lnSpc>
                        <a:spcAft>
                          <a:spcPts val="0"/>
                        </a:spcAft>
                      </a:pPr>
                      <a:r>
                        <a:rPr lang="nb-NO" sz="1400" dirty="0">
                          <a:effectLst/>
                        </a:rPr>
                        <a:t>Avdeling </a:t>
                      </a:r>
                      <a:r>
                        <a:rPr lang="nb-NO" sz="1400" dirty="0" err="1">
                          <a:effectLst/>
                        </a:rPr>
                        <a:t>Valhaug</a:t>
                      </a:r>
                      <a:r>
                        <a:rPr lang="nb-NO" sz="1400" dirty="0">
                          <a:effectLst/>
                        </a:rPr>
                        <a:t> 	</a:t>
                      </a:r>
                      <a:r>
                        <a:rPr lang="nb-NO" sz="1400" dirty="0" err="1">
                          <a:effectLst/>
                        </a:rPr>
                        <a:t>mobiltlf</a:t>
                      </a:r>
                      <a:r>
                        <a:rPr lang="nb-NO" sz="1400" dirty="0">
                          <a:effectLst/>
                        </a:rPr>
                        <a:t>:  409 05 373</a:t>
                      </a:r>
                    </a:p>
                    <a:p>
                      <a:pPr hangingPunct="0">
                        <a:lnSpc>
                          <a:spcPct val="107000"/>
                        </a:lnSpc>
                        <a:spcAft>
                          <a:spcPts val="0"/>
                        </a:spcAft>
                      </a:pPr>
                      <a:r>
                        <a:rPr lang="nb-NO" sz="1400" dirty="0">
                          <a:effectLst/>
                        </a:rPr>
                        <a:t>Pedagogisk leder: </a:t>
                      </a:r>
                      <a:r>
                        <a:rPr lang="nb-NO" sz="1400" dirty="0">
                          <a:effectLst/>
                          <a:hlinkClick r:id="rId4"/>
                        </a:rPr>
                        <a:t>silje.karina.dale.gunstead@sola.kommune.no</a:t>
                      </a:r>
                      <a:r>
                        <a:rPr lang="nb-NO" sz="1400" dirty="0">
                          <a:effectLst/>
                        </a:rPr>
                        <a:t> </a:t>
                      </a:r>
                      <a:endParaRPr lang="nb-NO" sz="1400" u="sng"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8316335"/>
                  </a:ext>
                </a:extLst>
              </a:tr>
              <a:tr h="741705">
                <a:tc>
                  <a:txBody>
                    <a:bodyPr/>
                    <a:lstStyle/>
                    <a:p>
                      <a:pPr hangingPunct="0">
                        <a:lnSpc>
                          <a:spcPct val="107000"/>
                        </a:lnSpc>
                        <a:spcAft>
                          <a:spcPts val="0"/>
                        </a:spcAft>
                      </a:pPr>
                      <a:r>
                        <a:rPr lang="nb-NO" sz="1400" dirty="0">
                          <a:effectLst/>
                        </a:rPr>
                        <a:t>Avdeling </a:t>
                      </a:r>
                      <a:r>
                        <a:rPr lang="nb-NO" sz="1400" dirty="0" err="1">
                          <a:effectLst/>
                        </a:rPr>
                        <a:t>Kråkhaug</a:t>
                      </a:r>
                      <a:r>
                        <a:rPr lang="nb-NO" sz="1400" dirty="0">
                          <a:effectLst/>
                        </a:rPr>
                        <a:t>   	</a:t>
                      </a:r>
                      <a:r>
                        <a:rPr lang="nb-NO" sz="1400" dirty="0" err="1">
                          <a:effectLst/>
                        </a:rPr>
                        <a:t>mobiltlf</a:t>
                      </a:r>
                      <a:r>
                        <a:rPr lang="nb-NO" sz="1400" dirty="0">
                          <a:effectLst/>
                        </a:rPr>
                        <a:t>:  409 05 374</a:t>
                      </a:r>
                    </a:p>
                    <a:p>
                      <a:pPr marL="0" marR="0" lvl="0" indent="0" algn="l" defTabSz="755934" rtl="0" eaLnBrk="1" fontAlgn="auto" latinLnBrk="0" hangingPunct="0">
                        <a:lnSpc>
                          <a:spcPct val="107000"/>
                        </a:lnSpc>
                        <a:spcBef>
                          <a:spcPts val="0"/>
                        </a:spcBef>
                        <a:spcAft>
                          <a:spcPts val="0"/>
                        </a:spcAft>
                        <a:buClrTx/>
                        <a:buSzTx/>
                        <a:buFontTx/>
                        <a:buNone/>
                        <a:tabLst/>
                        <a:defRPr/>
                      </a:pPr>
                      <a:r>
                        <a:rPr lang="nb-NO" sz="1400" dirty="0">
                          <a:effectLst/>
                        </a:rPr>
                        <a:t>Pedagogisk leder: </a:t>
                      </a:r>
                      <a:r>
                        <a:rPr lang="nb-NO" sz="1400" u="sng" dirty="0">
                          <a:effectLst/>
                          <a:hlinkClick r:id="rId5"/>
                        </a:rPr>
                        <a:t>maria.inez.gilje.weekley@sola.kommune.no</a:t>
                      </a:r>
                      <a:r>
                        <a:rPr lang="nb-NO" sz="1400" dirty="0">
                          <a:effectLst/>
                        </a:rPr>
                        <a:t> </a:t>
                      </a:r>
                    </a:p>
                    <a:p>
                      <a:pPr hangingPunct="0">
                        <a:lnSpc>
                          <a:spcPct val="107000"/>
                        </a:lnSpc>
                        <a:spcAft>
                          <a:spcPts val="0"/>
                        </a:spcAft>
                      </a:pPr>
                      <a:endParaRPr lang="nb-NO" sz="14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16697586"/>
                  </a:ext>
                </a:extLst>
              </a:tr>
              <a:tr h="702667">
                <a:tc>
                  <a:txBody>
                    <a:bodyPr/>
                    <a:lstStyle/>
                    <a:p>
                      <a:pPr hangingPunct="0">
                        <a:lnSpc>
                          <a:spcPct val="107000"/>
                        </a:lnSpc>
                        <a:spcAft>
                          <a:spcPts val="0"/>
                        </a:spcAft>
                      </a:pPr>
                      <a:r>
                        <a:rPr lang="nb-NO" sz="1400" dirty="0">
                          <a:effectLst/>
                        </a:rPr>
                        <a:t>Avdeling </a:t>
                      </a:r>
                      <a:r>
                        <a:rPr lang="nb-NO" sz="1400" dirty="0" err="1">
                          <a:effectLst/>
                        </a:rPr>
                        <a:t>Litlaland</a:t>
                      </a:r>
                      <a:r>
                        <a:rPr lang="nb-NO" sz="1400" dirty="0">
                          <a:effectLst/>
                        </a:rPr>
                        <a:t>   	</a:t>
                      </a:r>
                      <a:r>
                        <a:rPr lang="nb-NO" sz="1400" dirty="0" err="1">
                          <a:effectLst/>
                        </a:rPr>
                        <a:t>mobiltlf</a:t>
                      </a:r>
                      <a:r>
                        <a:rPr lang="nb-NO" sz="1400" dirty="0">
                          <a:effectLst/>
                        </a:rPr>
                        <a:t>:  904 06 951</a:t>
                      </a:r>
                    </a:p>
                    <a:p>
                      <a:r>
                        <a:rPr lang="nb-NO" sz="1400" dirty="0"/>
                        <a:t>- Midlertidig nedlagt-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98850335"/>
                  </a:ext>
                </a:extLst>
              </a:tr>
              <a:tr h="676642">
                <a:tc>
                  <a:txBody>
                    <a:bodyPr/>
                    <a:lstStyle/>
                    <a:p>
                      <a:pPr hangingPunct="0">
                        <a:lnSpc>
                          <a:spcPct val="107000"/>
                        </a:lnSpc>
                        <a:spcAft>
                          <a:spcPts val="0"/>
                        </a:spcAft>
                      </a:pPr>
                      <a:r>
                        <a:rPr lang="nb-NO" sz="1400" dirty="0">
                          <a:effectLst/>
                        </a:rPr>
                        <a:t>Avdeling </a:t>
                      </a:r>
                      <a:r>
                        <a:rPr lang="nb-NO" sz="1400" dirty="0" err="1">
                          <a:effectLst/>
                        </a:rPr>
                        <a:t>Gloppå</a:t>
                      </a:r>
                      <a:r>
                        <a:rPr lang="nb-NO" sz="1400" dirty="0">
                          <a:effectLst/>
                        </a:rPr>
                        <a:t>:  	</a:t>
                      </a:r>
                      <a:r>
                        <a:rPr lang="nb-NO" sz="1400" dirty="0" err="1">
                          <a:effectLst/>
                        </a:rPr>
                        <a:t>mobiltlf</a:t>
                      </a:r>
                      <a:r>
                        <a:rPr lang="nb-NO" sz="1400" dirty="0">
                          <a:effectLst/>
                        </a:rPr>
                        <a:t>:  409 05 375</a:t>
                      </a:r>
                    </a:p>
                    <a:p>
                      <a:pPr marL="0" marR="0" lvl="0" indent="0" algn="l" defTabSz="755934" rtl="0" eaLnBrk="1" fontAlgn="auto" latinLnBrk="0" hangingPunct="0">
                        <a:lnSpc>
                          <a:spcPct val="107000"/>
                        </a:lnSpc>
                        <a:spcBef>
                          <a:spcPts val="0"/>
                        </a:spcBef>
                        <a:spcAft>
                          <a:spcPts val="0"/>
                        </a:spcAft>
                        <a:buClrTx/>
                        <a:buSzTx/>
                        <a:buFontTx/>
                        <a:buNone/>
                        <a:tabLst/>
                        <a:defRPr/>
                      </a:pPr>
                      <a:r>
                        <a:rPr lang="nb-NO" sz="1400" dirty="0">
                          <a:effectLst/>
                        </a:rPr>
                        <a:t>Pedagogisk leder:</a:t>
                      </a:r>
                      <a:r>
                        <a:rPr lang="nb-NO" sz="1400" baseline="0" dirty="0">
                          <a:effectLst/>
                        </a:rPr>
                        <a:t> </a:t>
                      </a:r>
                      <a:r>
                        <a:rPr lang="nb-NO" sz="1400" u="sng" dirty="0">
                          <a:effectLst/>
                          <a:hlinkClick r:id="rId6"/>
                        </a:rPr>
                        <a:t>gergana.petrova.haaland@sola.kommune.no</a:t>
                      </a:r>
                      <a:r>
                        <a:rPr lang="nb-NO" sz="1400" u="sng" dirty="0">
                          <a:effectLst/>
                        </a:rPr>
                        <a:t> </a:t>
                      </a:r>
                      <a:endParaRPr lang="nb-NO" sz="14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5787959"/>
                  </a:ext>
                </a:extLst>
              </a:tr>
            </a:tbl>
          </a:graphicData>
        </a:graphic>
      </p:graphicFrame>
      <p:sp>
        <p:nvSpPr>
          <p:cNvPr id="9" name="Rectangle 1"/>
          <p:cNvSpPr>
            <a:spLocks noChangeArrowheads="1"/>
          </p:cNvSpPr>
          <p:nvPr/>
        </p:nvSpPr>
        <p:spPr bwMode="auto">
          <a:xfrm>
            <a:off x="747044" y="8466463"/>
            <a:ext cx="2935419" cy="1023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3808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b="1" i="0" u="none" strike="noStrike" cap="none" normalizeH="0" baseline="0" dirty="0">
                <a:ln>
                  <a:noFill/>
                </a:ln>
                <a:solidFill>
                  <a:srgbClr val="0F243E"/>
                </a:solidFill>
                <a:effectLst/>
                <a:latin typeface="Times New Roman" panose="02020603050405020304" pitchFamily="18" charset="0"/>
                <a:ea typeface="Times New Roman" panose="02020603050405020304" pitchFamily="18" charset="0"/>
                <a:cs typeface="Times New Roman" panose="02020603050405020304" pitchFamily="18" charset="0"/>
              </a:rPr>
              <a:t>PLANLEGGINGSDAGER </a:t>
            </a:r>
          </a:p>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b="1" i="0" u="none" strike="noStrike" cap="none" normalizeH="0" baseline="0" dirty="0">
                <a:ln>
                  <a:noFill/>
                </a:ln>
                <a:solidFill>
                  <a:srgbClr val="0F243E"/>
                </a:solidFill>
                <a:effectLst/>
                <a:latin typeface="Times New Roman" panose="02020603050405020304" pitchFamily="18" charset="0"/>
                <a:ea typeface="Times New Roman" panose="02020603050405020304" pitchFamily="18" charset="0"/>
                <a:cs typeface="Times New Roman" panose="02020603050405020304" pitchFamily="18" charset="0"/>
              </a:rPr>
              <a:t>2022/2023:  </a:t>
            </a:r>
            <a:endParaRPr kumimoji="0" lang="nb-NO" altLang="nb-NO" b="1" i="0" u="none" strike="noStrike" cap="none" normalizeH="0" baseline="0" dirty="0">
              <a:ln>
                <a:noFill/>
              </a:ln>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Tabell 1"/>
          <p:cNvGraphicFramePr>
            <a:graphicFrameLocks noGrp="1"/>
          </p:cNvGraphicFramePr>
          <p:nvPr>
            <p:extLst>
              <p:ext uri="{D42A27DB-BD31-4B8C-83A1-F6EECF244321}">
                <p14:modId xmlns:p14="http://schemas.microsoft.com/office/powerpoint/2010/main" val="260990016"/>
              </p:ext>
            </p:extLst>
          </p:nvPr>
        </p:nvGraphicFramePr>
        <p:xfrm>
          <a:off x="3658732" y="8660176"/>
          <a:ext cx="2896844" cy="1524000"/>
        </p:xfrm>
        <a:graphic>
          <a:graphicData uri="http://schemas.openxmlformats.org/drawingml/2006/table">
            <a:tbl>
              <a:tblPr firstRow="1" bandRow="1">
                <a:tableStyleId>{69CF1AB2-1976-4502-BF36-3FF5EA218861}</a:tableStyleId>
              </a:tblPr>
              <a:tblGrid>
                <a:gridCol w="1448422">
                  <a:extLst>
                    <a:ext uri="{9D8B030D-6E8A-4147-A177-3AD203B41FA5}">
                      <a16:colId xmlns:a16="http://schemas.microsoft.com/office/drawing/2014/main" val="4294303839"/>
                    </a:ext>
                  </a:extLst>
                </a:gridCol>
                <a:gridCol w="1448422">
                  <a:extLst>
                    <a:ext uri="{9D8B030D-6E8A-4147-A177-3AD203B41FA5}">
                      <a16:colId xmlns:a16="http://schemas.microsoft.com/office/drawing/2014/main" val="3846483255"/>
                    </a:ext>
                  </a:extLst>
                </a:gridCol>
              </a:tblGrid>
              <a:tr h="257029">
                <a:tc>
                  <a:txBody>
                    <a:bodyPr/>
                    <a:lstStyle/>
                    <a:p>
                      <a:r>
                        <a:rPr lang="nb-NO" sz="1400" b="0" dirty="0"/>
                        <a:t>Mandag</a:t>
                      </a:r>
                    </a:p>
                  </a:txBody>
                  <a:tcPr/>
                </a:tc>
                <a:tc>
                  <a:txBody>
                    <a:bodyPr/>
                    <a:lstStyle/>
                    <a:p>
                      <a:r>
                        <a:rPr lang="nb-NO" sz="1400" b="0" dirty="0"/>
                        <a:t>15 august</a:t>
                      </a:r>
                    </a:p>
                  </a:txBody>
                  <a:tcPr/>
                </a:tc>
                <a:extLst>
                  <a:ext uri="{0D108BD9-81ED-4DB2-BD59-A6C34878D82A}">
                    <a16:rowId xmlns:a16="http://schemas.microsoft.com/office/drawing/2014/main" val="1698353318"/>
                  </a:ext>
                </a:extLst>
              </a:tr>
              <a:tr h="257029">
                <a:tc>
                  <a:txBody>
                    <a:bodyPr/>
                    <a:lstStyle/>
                    <a:p>
                      <a:r>
                        <a:rPr lang="nb-NO" sz="1400" dirty="0"/>
                        <a:t>Fredag</a:t>
                      </a:r>
                    </a:p>
                  </a:txBody>
                  <a:tcPr/>
                </a:tc>
                <a:tc>
                  <a:txBody>
                    <a:bodyPr/>
                    <a:lstStyle/>
                    <a:p>
                      <a:r>
                        <a:rPr lang="nb-NO" sz="1400" dirty="0"/>
                        <a:t>18 november</a:t>
                      </a:r>
                    </a:p>
                  </a:txBody>
                  <a:tcPr/>
                </a:tc>
                <a:extLst>
                  <a:ext uri="{0D108BD9-81ED-4DB2-BD59-A6C34878D82A}">
                    <a16:rowId xmlns:a16="http://schemas.microsoft.com/office/drawing/2014/main" val="545845720"/>
                  </a:ext>
                </a:extLst>
              </a:tr>
              <a:tr h="257029">
                <a:tc>
                  <a:txBody>
                    <a:bodyPr/>
                    <a:lstStyle/>
                    <a:p>
                      <a:r>
                        <a:rPr lang="nb-NO" sz="1400" dirty="0"/>
                        <a:t>Mandag</a:t>
                      </a:r>
                    </a:p>
                  </a:txBody>
                  <a:tcPr/>
                </a:tc>
                <a:tc>
                  <a:txBody>
                    <a:bodyPr/>
                    <a:lstStyle/>
                    <a:p>
                      <a:r>
                        <a:rPr lang="nb-NO" sz="1400" dirty="0"/>
                        <a:t>2 januar</a:t>
                      </a:r>
                    </a:p>
                  </a:txBody>
                  <a:tcPr/>
                </a:tc>
                <a:extLst>
                  <a:ext uri="{0D108BD9-81ED-4DB2-BD59-A6C34878D82A}">
                    <a16:rowId xmlns:a16="http://schemas.microsoft.com/office/drawing/2014/main" val="3565213621"/>
                  </a:ext>
                </a:extLst>
              </a:tr>
              <a:tr h="257029">
                <a:tc>
                  <a:txBody>
                    <a:bodyPr/>
                    <a:lstStyle/>
                    <a:p>
                      <a:r>
                        <a:rPr lang="nb-NO" sz="1400" dirty="0"/>
                        <a:t>Tirsdag</a:t>
                      </a:r>
                    </a:p>
                  </a:txBody>
                  <a:tcPr/>
                </a:tc>
                <a:tc>
                  <a:txBody>
                    <a:bodyPr/>
                    <a:lstStyle/>
                    <a:p>
                      <a:r>
                        <a:rPr lang="nb-NO" sz="1400" dirty="0"/>
                        <a:t>11 april</a:t>
                      </a:r>
                    </a:p>
                  </a:txBody>
                  <a:tcPr/>
                </a:tc>
                <a:extLst>
                  <a:ext uri="{0D108BD9-81ED-4DB2-BD59-A6C34878D82A}">
                    <a16:rowId xmlns:a16="http://schemas.microsoft.com/office/drawing/2014/main" val="1658292755"/>
                  </a:ext>
                </a:extLst>
              </a:tr>
              <a:tr h="257029">
                <a:tc>
                  <a:txBody>
                    <a:bodyPr/>
                    <a:lstStyle/>
                    <a:p>
                      <a:r>
                        <a:rPr lang="nb-NO" sz="1400" dirty="0"/>
                        <a:t>Fredag</a:t>
                      </a:r>
                    </a:p>
                  </a:txBody>
                  <a:tcPr/>
                </a:tc>
                <a:tc>
                  <a:txBody>
                    <a:bodyPr/>
                    <a:lstStyle/>
                    <a:p>
                      <a:r>
                        <a:rPr lang="nb-NO" sz="1400"/>
                        <a:t>19 </a:t>
                      </a:r>
                      <a:r>
                        <a:rPr lang="nb-NO" sz="1400" dirty="0"/>
                        <a:t>mai</a:t>
                      </a:r>
                    </a:p>
                  </a:txBody>
                  <a:tcPr/>
                </a:tc>
                <a:extLst>
                  <a:ext uri="{0D108BD9-81ED-4DB2-BD59-A6C34878D82A}">
                    <a16:rowId xmlns:a16="http://schemas.microsoft.com/office/drawing/2014/main" val="2857036470"/>
                  </a:ext>
                </a:extLst>
              </a:tr>
            </a:tbl>
          </a:graphicData>
        </a:graphic>
      </p:graphicFrame>
      <p:sp>
        <p:nvSpPr>
          <p:cNvPr id="3" name="TekstSylinder 2">
            <a:extLst>
              <a:ext uri="{FF2B5EF4-FFF2-40B4-BE49-F238E27FC236}">
                <a16:creationId xmlns:a16="http://schemas.microsoft.com/office/drawing/2014/main" id="{C8E439A1-C180-4F7C-B695-1CCCDDC127B9}"/>
              </a:ext>
            </a:extLst>
          </p:cNvPr>
          <p:cNvSpPr txBox="1"/>
          <p:nvPr/>
        </p:nvSpPr>
        <p:spPr>
          <a:xfrm>
            <a:off x="5570097" y="5734125"/>
            <a:ext cx="1121356" cy="830997"/>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nb-NO" sz="1200" dirty="0">
                <a:ea typeface="+mn-lt"/>
                <a:cs typeface="+mn-lt"/>
              </a:rPr>
              <a:t>If </a:t>
            </a:r>
            <a:r>
              <a:rPr lang="nb-NO" sz="1200" dirty="0" err="1">
                <a:ea typeface="+mn-lt"/>
                <a:cs typeface="+mn-lt"/>
              </a:rPr>
              <a:t>you</a:t>
            </a:r>
            <a:r>
              <a:rPr lang="nb-NO" sz="1200" dirty="0">
                <a:ea typeface="+mn-lt"/>
                <a:cs typeface="+mn-lt"/>
              </a:rPr>
              <a:t> </a:t>
            </a:r>
            <a:r>
              <a:rPr lang="nb-NO" sz="1200" dirty="0" err="1">
                <a:ea typeface="+mn-lt"/>
                <a:cs typeface="+mn-lt"/>
              </a:rPr>
              <a:t>need</a:t>
            </a:r>
            <a:r>
              <a:rPr lang="nb-NO" sz="1200" dirty="0">
                <a:ea typeface="+mn-lt"/>
                <a:cs typeface="+mn-lt"/>
              </a:rPr>
              <a:t> </a:t>
            </a:r>
            <a:r>
              <a:rPr lang="nb-NO" sz="1200" dirty="0" err="1">
                <a:ea typeface="+mn-lt"/>
                <a:cs typeface="+mn-lt"/>
              </a:rPr>
              <a:t>information</a:t>
            </a:r>
            <a:r>
              <a:rPr lang="nb-NO" sz="1200" dirty="0">
                <a:ea typeface="+mn-lt"/>
                <a:cs typeface="+mn-lt"/>
              </a:rPr>
              <a:t> in English, </a:t>
            </a:r>
            <a:r>
              <a:rPr lang="nb-NO" sz="1200" dirty="0" err="1">
                <a:ea typeface="+mn-lt"/>
                <a:cs typeface="+mn-lt"/>
              </a:rPr>
              <a:t>please</a:t>
            </a:r>
            <a:r>
              <a:rPr lang="nb-NO" sz="1200" dirty="0">
                <a:ea typeface="+mn-lt"/>
                <a:cs typeface="+mn-lt"/>
              </a:rPr>
              <a:t> </a:t>
            </a:r>
            <a:r>
              <a:rPr lang="nb-NO" sz="1200" dirty="0" err="1">
                <a:ea typeface="+mn-lt"/>
                <a:cs typeface="+mn-lt"/>
              </a:rPr>
              <a:t>contact</a:t>
            </a:r>
            <a:r>
              <a:rPr lang="nb-NO" sz="1200" dirty="0">
                <a:ea typeface="+mn-lt"/>
                <a:cs typeface="+mn-lt"/>
              </a:rPr>
              <a:t> us.</a:t>
            </a:r>
            <a:endParaRPr lang="nb-NO"/>
          </a:p>
        </p:txBody>
      </p:sp>
    </p:spTree>
    <p:extLst>
      <p:ext uri="{BB962C8B-B14F-4D97-AF65-F5344CB8AC3E}">
        <p14:creationId xmlns:p14="http://schemas.microsoft.com/office/powerpoint/2010/main" val="50048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Sylinder 6"/>
          <p:cNvSpPr txBox="1"/>
          <p:nvPr/>
        </p:nvSpPr>
        <p:spPr>
          <a:xfrm>
            <a:off x="654642" y="510566"/>
            <a:ext cx="4430705" cy="1354217"/>
          </a:xfrm>
          <a:prstGeom prst="rect">
            <a:avLst/>
          </a:prstGeom>
          <a:noFill/>
        </p:spPr>
        <p:txBody>
          <a:bodyPr wrap="square" rtlCol="0">
            <a:spAutoFit/>
          </a:bodyPr>
          <a:lstStyle/>
          <a:p>
            <a:pPr hangingPunct="0"/>
            <a:r>
              <a:rPr lang="nb-NO" b="1" dirty="0"/>
              <a:t>ÅPNINGSTID</a:t>
            </a:r>
            <a:endParaRPr lang="nb-NO" dirty="0"/>
          </a:p>
          <a:p>
            <a:pPr hangingPunct="0"/>
            <a:r>
              <a:rPr lang="nb-NO" b="1" dirty="0"/>
              <a:t>kl. 07.15 – 16.30</a:t>
            </a:r>
            <a:endParaRPr lang="nb-NO" dirty="0"/>
          </a:p>
          <a:p>
            <a:pPr hangingPunct="0"/>
            <a:r>
              <a:rPr lang="nb-NO" sz="1400" dirty="0"/>
              <a:t>Vi minner om at barnet ikke skal oppholde seg i barnehagen mer en 9 timer pr. dag. </a:t>
            </a:r>
          </a:p>
          <a:p>
            <a:endParaRPr lang="nb-NO" dirty="0"/>
          </a:p>
        </p:txBody>
      </p:sp>
      <p:sp>
        <p:nvSpPr>
          <p:cNvPr id="8" name="TekstSylinder 7"/>
          <p:cNvSpPr txBox="1"/>
          <p:nvPr/>
        </p:nvSpPr>
        <p:spPr>
          <a:xfrm>
            <a:off x="654642" y="1583979"/>
            <a:ext cx="6067000" cy="861774"/>
          </a:xfrm>
          <a:prstGeom prst="rect">
            <a:avLst/>
          </a:prstGeom>
          <a:noFill/>
        </p:spPr>
        <p:txBody>
          <a:bodyPr wrap="square" rtlCol="0">
            <a:spAutoFit/>
          </a:bodyPr>
          <a:lstStyle/>
          <a:p>
            <a:r>
              <a:rPr lang="nb-NO" b="1" dirty="0"/>
              <a:t>DAGSRYTME OG HVERDAGEN I BARNEHAGEN</a:t>
            </a:r>
            <a:endParaRPr lang="nb-NO" dirty="0"/>
          </a:p>
          <a:p>
            <a:pPr hangingPunct="0"/>
            <a:r>
              <a:rPr lang="nb-NO" sz="1400" dirty="0"/>
              <a:t>Barnehagens åpningstid er fra 07.15 - 16.30.</a:t>
            </a:r>
          </a:p>
          <a:p>
            <a:endParaRPr lang="nb-NO" dirty="0"/>
          </a:p>
        </p:txBody>
      </p:sp>
      <p:graphicFrame>
        <p:nvGraphicFramePr>
          <p:cNvPr id="9" name="Tabell 8"/>
          <p:cNvGraphicFramePr>
            <a:graphicFrameLocks noGrp="1"/>
          </p:cNvGraphicFramePr>
          <p:nvPr>
            <p:extLst>
              <p:ext uri="{D42A27DB-BD31-4B8C-83A1-F6EECF244321}">
                <p14:modId xmlns:p14="http://schemas.microsoft.com/office/powerpoint/2010/main" val="458606902"/>
              </p:ext>
            </p:extLst>
          </p:nvPr>
        </p:nvGraphicFramePr>
        <p:xfrm>
          <a:off x="750058" y="2196638"/>
          <a:ext cx="3829894" cy="3185986"/>
        </p:xfrm>
        <a:graphic>
          <a:graphicData uri="http://schemas.openxmlformats.org/drawingml/2006/table">
            <a:tbl>
              <a:tblPr firstRow="1" firstCol="1" bandRow="1">
                <a:tableStyleId>{5C22544A-7EE6-4342-B048-85BDC9FD1C3A}</a:tableStyleId>
              </a:tblPr>
              <a:tblGrid>
                <a:gridCol w="3829894">
                  <a:extLst>
                    <a:ext uri="{9D8B030D-6E8A-4147-A177-3AD203B41FA5}">
                      <a16:colId xmlns:a16="http://schemas.microsoft.com/office/drawing/2014/main" val="639088370"/>
                    </a:ext>
                  </a:extLst>
                </a:gridCol>
              </a:tblGrid>
              <a:tr h="0">
                <a:tc>
                  <a:txBody>
                    <a:bodyPr/>
                    <a:lstStyle/>
                    <a:p>
                      <a:pPr>
                        <a:lnSpc>
                          <a:spcPct val="107000"/>
                        </a:lnSpc>
                        <a:spcAft>
                          <a:spcPts val="800"/>
                        </a:spcAft>
                      </a:pPr>
                      <a:r>
                        <a:rPr lang="nb-NO" sz="1400" dirty="0">
                          <a:effectLst/>
                        </a:rPr>
                        <a:t>07.15 Barnehagen åpner </a:t>
                      </a:r>
                    </a:p>
                    <a:p>
                      <a:pPr>
                        <a:lnSpc>
                          <a:spcPct val="107000"/>
                        </a:lnSpc>
                        <a:spcAft>
                          <a:spcPts val="800"/>
                        </a:spcAft>
                      </a:pPr>
                      <a:r>
                        <a:rPr lang="nb-NO" sz="1400" dirty="0">
                          <a:effectLst/>
                        </a:rPr>
                        <a:t>Stor: 08.00 - 08.45 Liten: 07.15 Frokost </a:t>
                      </a:r>
                    </a:p>
                    <a:p>
                      <a:pPr>
                        <a:lnSpc>
                          <a:spcPct val="107000"/>
                        </a:lnSpc>
                        <a:spcAft>
                          <a:spcPts val="800"/>
                        </a:spcAft>
                      </a:pPr>
                      <a:r>
                        <a:rPr lang="nb-NO" sz="1400" dirty="0">
                          <a:effectLst/>
                        </a:rPr>
                        <a:t>08.45-09.30 Lek inne </a:t>
                      </a:r>
                    </a:p>
                    <a:p>
                      <a:pPr>
                        <a:lnSpc>
                          <a:spcPct val="107000"/>
                        </a:lnSpc>
                        <a:spcAft>
                          <a:spcPts val="800"/>
                        </a:spcAft>
                      </a:pPr>
                      <a:r>
                        <a:rPr lang="nb-NO" sz="1400" dirty="0">
                          <a:effectLst/>
                        </a:rPr>
                        <a:t>09.30-11.00 Tema/prosjekt/aktivitet/tur/lek </a:t>
                      </a:r>
                    </a:p>
                    <a:p>
                      <a:pPr>
                        <a:lnSpc>
                          <a:spcPct val="107000"/>
                        </a:lnSpc>
                        <a:spcAft>
                          <a:spcPts val="800"/>
                        </a:spcAft>
                      </a:pPr>
                      <a:r>
                        <a:rPr lang="nb-NO" sz="1400" dirty="0">
                          <a:effectLst/>
                        </a:rPr>
                        <a:t>11.00/11.30 Lunsj </a:t>
                      </a:r>
                    </a:p>
                    <a:p>
                      <a:pPr>
                        <a:lnSpc>
                          <a:spcPct val="107000"/>
                        </a:lnSpc>
                        <a:spcAft>
                          <a:spcPts val="800"/>
                        </a:spcAft>
                      </a:pPr>
                      <a:r>
                        <a:rPr lang="nb-NO" sz="1400" dirty="0">
                          <a:effectLst/>
                        </a:rPr>
                        <a:t>12.00 Lek/inne/ute/aktiviteter </a:t>
                      </a:r>
                    </a:p>
                    <a:p>
                      <a:pPr>
                        <a:lnSpc>
                          <a:spcPct val="107000"/>
                        </a:lnSpc>
                        <a:spcAft>
                          <a:spcPts val="800"/>
                        </a:spcAft>
                      </a:pPr>
                      <a:r>
                        <a:rPr lang="nb-NO" sz="1400" dirty="0">
                          <a:effectLst/>
                        </a:rPr>
                        <a:t>12.00-14.00 Sovetid på </a:t>
                      </a:r>
                      <a:r>
                        <a:rPr lang="nb-NO" sz="1400" dirty="0" err="1">
                          <a:effectLst/>
                        </a:rPr>
                        <a:t>småbarnsbasen</a:t>
                      </a:r>
                      <a:r>
                        <a:rPr lang="nb-NO" sz="1400" dirty="0">
                          <a:effectLst/>
                        </a:rPr>
                        <a:t> </a:t>
                      </a:r>
                    </a:p>
                    <a:p>
                      <a:pPr>
                        <a:lnSpc>
                          <a:spcPct val="107000"/>
                        </a:lnSpc>
                        <a:spcAft>
                          <a:spcPts val="800"/>
                        </a:spcAft>
                      </a:pPr>
                      <a:r>
                        <a:rPr lang="nb-NO" sz="1400" dirty="0">
                          <a:effectLst/>
                        </a:rPr>
                        <a:t>14.00/14.30 Knekkebrød og frukt </a:t>
                      </a:r>
                    </a:p>
                    <a:p>
                      <a:pPr>
                        <a:lnSpc>
                          <a:spcPct val="107000"/>
                        </a:lnSpc>
                        <a:spcAft>
                          <a:spcPts val="800"/>
                        </a:spcAft>
                      </a:pPr>
                      <a:r>
                        <a:rPr lang="nb-NO" sz="1400" dirty="0">
                          <a:effectLst/>
                        </a:rPr>
                        <a:t>14.30-16.30 Lek inne/ute </a:t>
                      </a:r>
                    </a:p>
                    <a:p>
                      <a:pPr hangingPunct="0">
                        <a:lnSpc>
                          <a:spcPct val="107000"/>
                        </a:lnSpc>
                        <a:spcAft>
                          <a:spcPts val="0"/>
                        </a:spcAft>
                      </a:pPr>
                      <a:r>
                        <a:rPr lang="nb-NO" sz="1400" dirty="0">
                          <a:effectLst/>
                        </a:rPr>
                        <a:t>16.30 Barnehagen stenger </a:t>
                      </a:r>
                      <a:endParaRPr lang="nb-NO"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1">
                        <a:lumMod val="75000"/>
                      </a:schemeClr>
                    </a:solidFill>
                  </a:tcPr>
                </a:tc>
                <a:extLst>
                  <a:ext uri="{0D108BD9-81ED-4DB2-BD59-A6C34878D82A}">
                    <a16:rowId xmlns:a16="http://schemas.microsoft.com/office/drawing/2014/main" val="4115815048"/>
                  </a:ext>
                </a:extLst>
              </a:tr>
            </a:tbl>
          </a:graphicData>
        </a:graphic>
      </p:graphicFrame>
      <p:sp>
        <p:nvSpPr>
          <p:cNvPr id="10" name="TekstSylinder 9"/>
          <p:cNvSpPr txBox="1"/>
          <p:nvPr/>
        </p:nvSpPr>
        <p:spPr>
          <a:xfrm>
            <a:off x="654642" y="5377821"/>
            <a:ext cx="6067000" cy="5016758"/>
          </a:xfrm>
          <a:prstGeom prst="rect">
            <a:avLst/>
          </a:prstGeom>
          <a:noFill/>
        </p:spPr>
        <p:txBody>
          <a:bodyPr wrap="square" rtlCol="0">
            <a:spAutoFit/>
          </a:bodyPr>
          <a:lstStyle/>
          <a:p>
            <a:r>
              <a:rPr lang="nb-NO" sz="1400" dirty="0"/>
              <a:t>Fast dagsrytmen skaper trygghet for barna i hverdagen og er ment som et utgangspunkt for pedagogisk planlegging av dagen. Den kan etter hvert variere noe fra dag til dag. </a:t>
            </a:r>
          </a:p>
          <a:p>
            <a:r>
              <a:rPr lang="nb-NO" sz="1400" dirty="0"/>
              <a:t>Fleksibilitet ut fra barnas ønsker og behov blir viktig. Et ønske fra oss i personalet er at dere </a:t>
            </a:r>
            <a:r>
              <a:rPr lang="nb-NO" sz="1400" b="1" dirty="0"/>
              <a:t>tar kontakt med barnehagen innen 09.00 hvis barnet skal ha fri, er syk eller blir levert senere</a:t>
            </a:r>
            <a:r>
              <a:rPr lang="nb-NO" sz="1400" dirty="0"/>
              <a:t>. Grunnen til det er at vi starter aktiviteter, turer og prosjekter fra dette tidspunktet og vi kan eventuelt planlegge om vi trenger å ta inn vikar ved sykdom.</a:t>
            </a:r>
          </a:p>
          <a:p>
            <a:r>
              <a:rPr lang="nb-NO" sz="1400" dirty="0"/>
              <a:t>Pauseavvikling for personalet er ca. mellom 12.00 og 13.00. </a:t>
            </a:r>
          </a:p>
          <a:p>
            <a:pPr hangingPunct="0"/>
            <a:r>
              <a:rPr lang="nb-NO" sz="1400" dirty="0"/>
              <a:t>Alle avdelingene har 1 times avdelingsmøte hver uke, da vil personal fra naboavdelingene ha ansvar for barna. Ledermøte med virksomhetsleder og pedagogiske ledere er også hver uke. Kvalitetsteam har møte </a:t>
            </a:r>
            <a:r>
              <a:rPr lang="nb-NO" sz="1400" dirty="0" err="1"/>
              <a:t>ca</a:t>
            </a:r>
            <a:r>
              <a:rPr lang="nb-NO" sz="1400" dirty="0"/>
              <a:t> 4 ganger i året, teamet består av tillitsvalgte fra Utdanningsforbundet og fagforbundet, verneombud og virksomhetsleder.  Slik blir personalets medvirkning organisert i alle ledd. </a:t>
            </a:r>
          </a:p>
          <a:p>
            <a:pPr hangingPunct="0"/>
            <a:r>
              <a:rPr lang="nb-NO" sz="1400" b="1" dirty="0"/>
              <a:t>  </a:t>
            </a:r>
            <a:endParaRPr lang="nb-NO" sz="1400" dirty="0"/>
          </a:p>
          <a:p>
            <a:pPr hangingPunct="0"/>
            <a:r>
              <a:rPr lang="nb-NO" sz="1400" b="1" dirty="0"/>
              <a:t>Månedsbrev </a:t>
            </a:r>
            <a:endParaRPr lang="nb-NO" sz="1400" dirty="0"/>
          </a:p>
          <a:p>
            <a:r>
              <a:rPr lang="nb-NO" sz="1400" dirty="0"/>
              <a:t>Månedsbrev er et informasjonsskriv til foreldre/foresatte fra den enkelte avdeling. Den vil bli lagt ut på barnehagens hjemmeside og IST hver måned. Månedsbrevet gir mer utfyllende opplysninger om innhold og planer for den kommende måneden, eksempel </a:t>
            </a:r>
            <a:r>
              <a:rPr lang="nb-NO" sz="1400" dirty="0" err="1"/>
              <a:t>turdag</a:t>
            </a:r>
            <a:r>
              <a:rPr lang="nb-NO" sz="1400" dirty="0"/>
              <a:t>, bursdager, prosjekter og en evaluering fra forrige måned. </a:t>
            </a:r>
          </a:p>
          <a:p>
            <a:endParaRPr lang="nb-NO" sz="1200" dirty="0"/>
          </a:p>
        </p:txBody>
      </p:sp>
    </p:spTree>
    <p:extLst>
      <p:ext uri="{BB962C8B-B14F-4D97-AF65-F5344CB8AC3E}">
        <p14:creationId xmlns:p14="http://schemas.microsoft.com/office/powerpoint/2010/main" val="744550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593559" y="507021"/>
            <a:ext cx="6352673" cy="9571851"/>
          </a:xfrm>
          <a:prstGeom prst="rect">
            <a:avLst/>
          </a:prstGeom>
          <a:noFill/>
        </p:spPr>
        <p:txBody>
          <a:bodyPr wrap="square" rtlCol="0">
            <a:spAutoFit/>
          </a:bodyPr>
          <a:lstStyle/>
          <a:p>
            <a:r>
              <a:rPr lang="nb-NO" sz="1400" b="1" dirty="0"/>
              <a:t>Måltid </a:t>
            </a:r>
            <a:endParaRPr lang="nb-NO" sz="1400" dirty="0"/>
          </a:p>
          <a:p>
            <a:r>
              <a:rPr lang="nb-NO" sz="1400" dirty="0"/>
              <a:t>Vi mener at felles måltid er en sosial opplevelse med mange gode læringssituasjoner. Det fører til god bordskikk og barna lærer å vente på tur. Til frokost har barna med seg matpakke hjemmefra. Husk å start dagen med et godt næringsrikt måltid, et godt kosthold har stor betydning for å utvikle en sunn kropp. Nok og riktig ernæring er nødvendig for at barnet skal kunne utvikle seg optimalt ut fra sine forutsetninger. Derfor må vi ha kunnskap om barnas spiseutvikling. God spise utvikling forutsetter biologisk modning og erfaringer fra daglige måltider gjennom flere år. Erfaringer knyttet til spising og gradvis tilvenning til et kosthold som er variert med hensyn til konsistens og næringsinnhold. Måltidet er en viktig arena for fellesskapet og barnets spiseutvikling påvirkes av rollemodeller og atmosfæren i måltidet. </a:t>
            </a:r>
          </a:p>
          <a:p>
            <a:pPr lvl="0"/>
            <a:r>
              <a:rPr lang="nb-NO" sz="1400" dirty="0"/>
              <a:t>Vi har smøremåltid til lunsj. </a:t>
            </a:r>
          </a:p>
          <a:p>
            <a:pPr lvl="0"/>
            <a:r>
              <a:rPr lang="nb-NO" sz="1400" dirty="0"/>
              <a:t>Frukt og knekkebrød senere på dagen. </a:t>
            </a:r>
          </a:p>
          <a:p>
            <a:pPr lvl="0"/>
            <a:r>
              <a:rPr lang="nb-NO" sz="1400" dirty="0"/>
              <a:t>To dager i uken har vi et varmt måltid, en dag med havregrøt, og en dag med middag. </a:t>
            </a:r>
          </a:p>
          <a:p>
            <a:pPr lvl="0"/>
            <a:r>
              <a:rPr lang="nb-NO" sz="1400" dirty="0"/>
              <a:t>Vi prøver ut sunne alternativ. </a:t>
            </a:r>
          </a:p>
          <a:p>
            <a:pPr lvl="0"/>
            <a:r>
              <a:rPr lang="nb-NO" sz="1400" dirty="0"/>
              <a:t>Målet er at barna skal få kjennskap til variert og næringsrik mat, i et måltid som gir en god atmosfære</a:t>
            </a:r>
          </a:p>
          <a:p>
            <a:r>
              <a:rPr lang="nb-NO" sz="1400" b="1" dirty="0"/>
              <a:t> </a:t>
            </a:r>
            <a:endParaRPr lang="nb-NO" sz="1400" dirty="0"/>
          </a:p>
          <a:p>
            <a:r>
              <a:rPr lang="nb-NO" sz="1400" b="1" dirty="0"/>
              <a:t>Fødselsdager </a:t>
            </a:r>
            <a:endParaRPr lang="nb-NO" sz="1400" dirty="0"/>
          </a:p>
          <a:p>
            <a:r>
              <a:rPr lang="nb-NO" sz="1400" dirty="0"/>
              <a:t>På fødselsdagen gir vi barna ekstra oppmerksomhet. Vi henger ut flagg og bursdagshilsen med navn og bilde på for en spesiell velkomst. Vi lager bursdagskronen sammen med barnet. I samlingen synger vi for og med barnet som sitter på en egen bursdagsstol.  Barnet skal være i fokus, og det skal legges til rette for en god opplevelse. Til lunsj eller til ettermiddagsmåltidet blir det servert </a:t>
            </a:r>
            <a:r>
              <a:rPr lang="nb-NO" sz="1400" dirty="0" err="1"/>
              <a:t>smootie</a:t>
            </a:r>
            <a:r>
              <a:rPr lang="nb-NO" sz="1400" dirty="0"/>
              <a:t> som barnet er med og lager. Vi dokumenterer dagen med bilder. </a:t>
            </a:r>
          </a:p>
          <a:p>
            <a:endParaRPr lang="nb-NO" sz="1400" dirty="0"/>
          </a:p>
          <a:p>
            <a:r>
              <a:rPr lang="nb-NO" sz="1400" b="1" dirty="0"/>
              <a:t>FORELDREMEDVIRKNING</a:t>
            </a:r>
            <a:endParaRPr lang="nb-NO" sz="1400" dirty="0"/>
          </a:p>
          <a:p>
            <a:pPr hangingPunct="0"/>
            <a:r>
              <a:rPr lang="nb-NO" sz="1400" b="1" dirty="0"/>
              <a:t>Foreldresamarbeid </a:t>
            </a:r>
            <a:endParaRPr lang="nb-NO" sz="1400" dirty="0"/>
          </a:p>
          <a:p>
            <a:r>
              <a:rPr lang="nb-NO" sz="1400" dirty="0"/>
              <a:t>I Tjelta barnehage vil vi legge til rette for et godt foreldresamarbeid. Den daglige kontakten er den viktigste. Derfor ønsker vi å møte dere om morgenen og ha en dialog når dere skal hjem på ettermiddagen. Vi vil etter beste evne legge til rette for et godt foreldre samarbeid. </a:t>
            </a:r>
          </a:p>
          <a:p>
            <a:r>
              <a:rPr lang="nb-NO" sz="1400" dirty="0"/>
              <a:t>Barnehagen inviterer til foreldremøte på høsten. Det inviteres også til foreldrekaffe, gul fest, dugnad og sommerfest. </a:t>
            </a:r>
          </a:p>
          <a:p>
            <a:r>
              <a:rPr lang="nb-NO" sz="1400" dirty="0"/>
              <a:t>Dere vil også få tilbud om foreldresamtale med pedagogisk leder. </a:t>
            </a:r>
          </a:p>
          <a:p>
            <a:endParaRPr lang="nb-NO" sz="1400" dirty="0"/>
          </a:p>
          <a:p>
            <a:r>
              <a:rPr lang="nb-NO" sz="1400" b="1" dirty="0"/>
              <a:t>Foreldrenes arbeidsutvalg (FAU) </a:t>
            </a:r>
            <a:endParaRPr lang="nb-NO" sz="1400" dirty="0"/>
          </a:p>
          <a:p>
            <a:r>
              <a:rPr lang="nb-NO" sz="1400" dirty="0"/>
              <a:t>FAU består av 2 foreldrerepresentanter fra hver avdeling og de velges av dere. De blir valgt for 2 år av gangen og konstituerer seg selv. Det vil bli gjort avtaler med kandidater på forhånd, er du interessert så meld fra til pedagogisk leder på avdelingen! </a:t>
            </a:r>
          </a:p>
          <a:p>
            <a:r>
              <a:rPr lang="nb-NO" sz="1400" dirty="0"/>
              <a:t>FAU har ansvar for å planlegge og gjennomføre kontaktskapende arrangementer og sette i verk miljøskapende tiltak til beste for barnehagen. Ønsker dere medvirkning i barnehagens hverdag kan dere gi innspill til FAU eller barnehagens personalet.</a:t>
            </a:r>
          </a:p>
        </p:txBody>
      </p:sp>
    </p:spTree>
    <p:extLst>
      <p:ext uri="{BB962C8B-B14F-4D97-AF65-F5344CB8AC3E}">
        <p14:creationId xmlns:p14="http://schemas.microsoft.com/office/powerpoint/2010/main" val="3096805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Sylinder 6"/>
          <p:cNvSpPr txBox="1"/>
          <p:nvPr/>
        </p:nvSpPr>
        <p:spPr>
          <a:xfrm>
            <a:off x="983831" y="2900909"/>
            <a:ext cx="5805973" cy="7201972"/>
          </a:xfrm>
          <a:prstGeom prst="rect">
            <a:avLst/>
          </a:prstGeom>
          <a:noFill/>
        </p:spPr>
        <p:txBody>
          <a:bodyPr wrap="square" rtlCol="0">
            <a:spAutoFit/>
          </a:bodyPr>
          <a:lstStyle/>
          <a:p>
            <a:pPr hangingPunct="0"/>
            <a:r>
              <a:rPr lang="nb-NO" sz="1400" b="1" dirty="0"/>
              <a:t>PRAKTISKE OPPLYSNINGER</a:t>
            </a:r>
            <a:endParaRPr lang="nb-NO" sz="1400" dirty="0"/>
          </a:p>
          <a:p>
            <a:r>
              <a:rPr lang="nb-NO" sz="1400" b="1" dirty="0"/>
              <a:t>Ekstra tøy </a:t>
            </a:r>
            <a:endParaRPr lang="nb-NO" sz="1400" dirty="0"/>
          </a:p>
          <a:p>
            <a:r>
              <a:rPr lang="nb-NO" sz="1400" dirty="0"/>
              <a:t>Barna trenger å ha praktiske klær i barnehagen, og ikke minst klær som passer årstiden. Pass på at det ligger skift i barnehagen, ekstra tøy er nødvendig, fra innerst til ytterst. Klærne merkes og oppbevares i bokser på barnas garderobeplass</a:t>
            </a:r>
            <a:r>
              <a:rPr lang="nb-NO" sz="1400" b="1" dirty="0"/>
              <a:t>. Husk</a:t>
            </a:r>
            <a:r>
              <a:rPr lang="nb-NO" sz="1400" dirty="0"/>
              <a:t>, blir det sendt hjem en våt bukse, ta med en ny neste dag. Følg med og fyll på om det mangler noe. Det kan også være nødvendig med innesko/tøfler. Merking av tøy er med på å forhindre at tøy forsvinner, samtidig er det lettere for personalet å finne den rette eier. Det er mange like votter, luer og strømper. Merk klær og sko med vannfast tusj eller med navnelapper. Ikke bruk dyre klær i barnehagen, barnehagen kan ikke stå økonomisk ansvarlig om klær / ting blir borte eller ødelagt. For de barna som bruker bleier og tutt, er det foreldrene som tar med dette hjemmefra. Avdelingen gir tilbakemelding i god tid når det er behov for nye bleier.  Om sommeren vil vi at barna blir smurt med solkrem før de kommer i barnehagen. Ta med solkrem med navn, så smører personalet i løpet av dagen. Ha gjerne </a:t>
            </a:r>
            <a:r>
              <a:rPr lang="nb-NO" sz="1400" dirty="0" err="1"/>
              <a:t>caps</a:t>
            </a:r>
            <a:r>
              <a:rPr lang="nb-NO" sz="1400" dirty="0"/>
              <a:t>, </a:t>
            </a:r>
            <a:r>
              <a:rPr lang="nb-NO" sz="1400" dirty="0" err="1"/>
              <a:t>solhatt</a:t>
            </a:r>
            <a:r>
              <a:rPr lang="nb-NO" sz="1400" dirty="0"/>
              <a:t> og solbriller liggende, til solrike dager. Vi vil at dere i samarbeid med oss holder orden på barnets plass. Husk å sjekke om barnets dress, regntøy trenger en vask.</a:t>
            </a:r>
          </a:p>
          <a:p>
            <a:r>
              <a:rPr lang="nb-NO" sz="1400" b="1" dirty="0"/>
              <a:t>Leker </a:t>
            </a:r>
            <a:endParaRPr lang="nb-NO" sz="1400" dirty="0"/>
          </a:p>
          <a:p>
            <a:pPr hangingPunct="0"/>
            <a:r>
              <a:rPr lang="nb-NO" sz="1400" dirty="0"/>
              <a:t>Vi ønsker ikke at barna har med egne leker i barnehagen. Da mener vi ikke bamser, eller noe med betydning for barnet.” Ting” som kan gjøre overgangen fra hjem til barnehage lettere for barnet, det vi kaller et overgangsobjekt, kanskje mest aktuelt for småbarns basen. Vi erfarer at leker som tas med hjemmefra kan brukes til å” kjøpe” venner, det oppstår lettere krangel og utestenging i leken. Blir leken ødelagt eller forsvinner kan det gjøre dagen ekstra sårbar for barnet. </a:t>
            </a:r>
          </a:p>
          <a:p>
            <a:pPr hangingPunct="0"/>
            <a:endParaRPr lang="nb-NO" sz="1400" dirty="0"/>
          </a:p>
          <a:p>
            <a:pPr hangingPunct="0"/>
            <a:r>
              <a:rPr lang="nb-NO" sz="1400" b="1" dirty="0"/>
              <a:t>Ansvar ved henting/</a:t>
            </a:r>
            <a:r>
              <a:rPr lang="nb-NO" sz="1400" b="1" dirty="0" err="1"/>
              <a:t>bringing</a:t>
            </a:r>
            <a:endParaRPr lang="nb-NO" sz="1400" dirty="0"/>
          </a:p>
          <a:p>
            <a:r>
              <a:rPr lang="nb-NO" sz="1400" dirty="0"/>
              <a:t>Barnehagen har ansvar for barna etter at foreldrene har levert og ansatte har tatt imot barna. Dette ansvaret har vi inntil barna blir hentet. Når foreldrene - eller andre som henter - kommer </a:t>
            </a:r>
          </a:p>
        </p:txBody>
      </p:sp>
      <p:graphicFrame>
        <p:nvGraphicFramePr>
          <p:cNvPr id="6" name="Tabell 5"/>
          <p:cNvGraphicFramePr>
            <a:graphicFrameLocks noGrp="1"/>
          </p:cNvGraphicFramePr>
          <p:nvPr>
            <p:extLst>
              <p:ext uri="{D42A27DB-BD31-4B8C-83A1-F6EECF244321}">
                <p14:modId xmlns:p14="http://schemas.microsoft.com/office/powerpoint/2010/main" val="1515708741"/>
              </p:ext>
            </p:extLst>
          </p:nvPr>
        </p:nvGraphicFramePr>
        <p:xfrm>
          <a:off x="1037472" y="936746"/>
          <a:ext cx="1911517" cy="1590575"/>
        </p:xfrm>
        <a:graphic>
          <a:graphicData uri="http://schemas.openxmlformats.org/drawingml/2006/table">
            <a:tbl>
              <a:tblPr firstRow="1" bandRow="1">
                <a:tableStyleId>{69CF1AB2-1976-4502-BF36-3FF5EA218861}</a:tableStyleId>
              </a:tblPr>
              <a:tblGrid>
                <a:gridCol w="1911517">
                  <a:extLst>
                    <a:ext uri="{9D8B030D-6E8A-4147-A177-3AD203B41FA5}">
                      <a16:colId xmlns:a16="http://schemas.microsoft.com/office/drawing/2014/main" val="2830275295"/>
                    </a:ext>
                  </a:extLst>
                </a:gridCol>
              </a:tblGrid>
              <a:tr h="318115">
                <a:tc>
                  <a:txBody>
                    <a:bodyPr/>
                    <a:lstStyle/>
                    <a:p>
                      <a:r>
                        <a:rPr lang="nb-NO" sz="1200" b="0" dirty="0"/>
                        <a:t>Foreldremøte</a:t>
                      </a:r>
                    </a:p>
                  </a:txBody>
                  <a:tcPr/>
                </a:tc>
                <a:extLst>
                  <a:ext uri="{0D108BD9-81ED-4DB2-BD59-A6C34878D82A}">
                    <a16:rowId xmlns:a16="http://schemas.microsoft.com/office/drawing/2014/main" val="1437080243"/>
                  </a:ext>
                </a:extLst>
              </a:tr>
              <a:tr h="318115">
                <a:tc>
                  <a:txBody>
                    <a:bodyPr/>
                    <a:lstStyle/>
                    <a:p>
                      <a:r>
                        <a:rPr lang="nb-NO" sz="1200" dirty="0"/>
                        <a:t>Juletrefest</a:t>
                      </a:r>
                    </a:p>
                  </a:txBody>
                  <a:tcPr/>
                </a:tc>
                <a:extLst>
                  <a:ext uri="{0D108BD9-81ED-4DB2-BD59-A6C34878D82A}">
                    <a16:rowId xmlns:a16="http://schemas.microsoft.com/office/drawing/2014/main" val="921170348"/>
                  </a:ext>
                </a:extLst>
              </a:tr>
              <a:tr h="318115">
                <a:tc>
                  <a:txBody>
                    <a:bodyPr/>
                    <a:lstStyle/>
                    <a:p>
                      <a:r>
                        <a:rPr lang="nb-NO" sz="1200" dirty="0"/>
                        <a:t>Dugnad</a:t>
                      </a:r>
                    </a:p>
                  </a:txBody>
                  <a:tcPr/>
                </a:tc>
                <a:extLst>
                  <a:ext uri="{0D108BD9-81ED-4DB2-BD59-A6C34878D82A}">
                    <a16:rowId xmlns:a16="http://schemas.microsoft.com/office/drawing/2014/main" val="3393138738"/>
                  </a:ext>
                </a:extLst>
              </a:tr>
              <a:tr h="318115">
                <a:tc>
                  <a:txBody>
                    <a:bodyPr/>
                    <a:lstStyle/>
                    <a:p>
                      <a:r>
                        <a:rPr lang="nb-NO" sz="1200" dirty="0"/>
                        <a:t>Følge barna i 17 mai toget</a:t>
                      </a:r>
                    </a:p>
                  </a:txBody>
                  <a:tcPr/>
                </a:tc>
                <a:extLst>
                  <a:ext uri="{0D108BD9-81ED-4DB2-BD59-A6C34878D82A}">
                    <a16:rowId xmlns:a16="http://schemas.microsoft.com/office/drawing/2014/main" val="1334436056"/>
                  </a:ext>
                </a:extLst>
              </a:tr>
              <a:tr h="318115">
                <a:tc>
                  <a:txBody>
                    <a:bodyPr/>
                    <a:lstStyle/>
                    <a:p>
                      <a:r>
                        <a:rPr lang="nb-NO" sz="1200" dirty="0"/>
                        <a:t>Sommeravslutning</a:t>
                      </a:r>
                    </a:p>
                  </a:txBody>
                  <a:tcPr/>
                </a:tc>
                <a:extLst>
                  <a:ext uri="{0D108BD9-81ED-4DB2-BD59-A6C34878D82A}">
                    <a16:rowId xmlns:a16="http://schemas.microsoft.com/office/drawing/2014/main" val="1097425095"/>
                  </a:ext>
                </a:extLst>
              </a:tr>
            </a:tbl>
          </a:graphicData>
        </a:graphic>
      </p:graphicFrame>
      <p:sp>
        <p:nvSpPr>
          <p:cNvPr id="9" name="TekstSylinder 8"/>
          <p:cNvSpPr txBox="1"/>
          <p:nvPr/>
        </p:nvSpPr>
        <p:spPr>
          <a:xfrm>
            <a:off x="983831" y="563158"/>
            <a:ext cx="3930316" cy="646331"/>
          </a:xfrm>
          <a:prstGeom prst="rect">
            <a:avLst/>
          </a:prstGeom>
          <a:noFill/>
        </p:spPr>
        <p:txBody>
          <a:bodyPr wrap="square" rtlCol="0">
            <a:spAutoFit/>
          </a:bodyPr>
          <a:lstStyle/>
          <a:p>
            <a:r>
              <a:rPr lang="nb-NO" dirty="0"/>
              <a:t>Eksempler: </a:t>
            </a:r>
          </a:p>
          <a:p>
            <a:endParaRPr lang="nb-NO" dirty="0"/>
          </a:p>
        </p:txBody>
      </p:sp>
      <p:sp>
        <p:nvSpPr>
          <p:cNvPr id="4" name="TekstSylinder 3"/>
          <p:cNvSpPr txBox="1"/>
          <p:nvPr/>
        </p:nvSpPr>
        <p:spPr>
          <a:xfrm>
            <a:off x="3184356" y="821965"/>
            <a:ext cx="3874170" cy="2092881"/>
          </a:xfrm>
          <a:prstGeom prst="rect">
            <a:avLst/>
          </a:prstGeom>
          <a:noFill/>
        </p:spPr>
        <p:txBody>
          <a:bodyPr wrap="square" rtlCol="0">
            <a:spAutoFit/>
          </a:bodyPr>
          <a:lstStyle/>
          <a:p>
            <a:r>
              <a:rPr lang="nb-NO" sz="1400" b="1" dirty="0"/>
              <a:t>Samarbeidsutvalg (SU) </a:t>
            </a:r>
            <a:endParaRPr lang="nb-NO" sz="1400" dirty="0"/>
          </a:p>
          <a:p>
            <a:pPr hangingPunct="0"/>
            <a:r>
              <a:rPr lang="nb-NO" sz="1400" dirty="0"/>
              <a:t>To av representantene i FAU sitter også i barnehagens samarbeidsutvalg (SU), samt 2 representanter fra personalet og en politisk representant. Virksomhetsleder sitter også i SU, hun har uttalerett, men ikke stemmerett. SU fungerer som barnehagens styre og her blir større saker diskutert og gjort vedtak på. </a:t>
            </a:r>
          </a:p>
          <a:p>
            <a:endParaRPr lang="nb-NO" dirty="0"/>
          </a:p>
        </p:txBody>
      </p:sp>
    </p:spTree>
    <p:extLst>
      <p:ext uri="{BB962C8B-B14F-4D97-AF65-F5344CB8AC3E}">
        <p14:creationId xmlns:p14="http://schemas.microsoft.com/office/powerpoint/2010/main" val="207303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618187" y="567348"/>
            <a:ext cx="6354029" cy="9864239"/>
          </a:xfrm>
          <a:prstGeom prst="rect">
            <a:avLst/>
          </a:prstGeom>
          <a:noFill/>
        </p:spPr>
        <p:txBody>
          <a:bodyPr wrap="square" rtlCol="0">
            <a:spAutoFit/>
          </a:bodyPr>
          <a:lstStyle/>
          <a:p>
            <a:pPr hangingPunct="0"/>
            <a:r>
              <a:rPr lang="nb-NO" sz="1300" dirty="0"/>
              <a:t>innenfor barnehagens område og har vært i kontakt med barnet og/eller ansatte, overtar den/de ansvaret for barnet. </a:t>
            </a:r>
          </a:p>
          <a:p>
            <a:pPr hangingPunct="0"/>
            <a:r>
              <a:rPr lang="nb-NO" sz="1300" b="1" dirty="0"/>
              <a:t>Ferie</a:t>
            </a:r>
            <a:endParaRPr lang="nb-NO" sz="1300" dirty="0"/>
          </a:p>
          <a:p>
            <a:pPr hangingPunct="0"/>
            <a:r>
              <a:rPr lang="nb-NO" sz="1300" dirty="0"/>
              <a:t>I løpet av et barnehageåret skal barnet ha 4 ukers ferie. 3 av ferieukene skal være sammenhengende og avvikles innenfor rammen av skolens sin sommerferie - som blir 18. juni – 15. august 2022.</a:t>
            </a:r>
          </a:p>
          <a:p>
            <a:pPr hangingPunct="0"/>
            <a:r>
              <a:rPr lang="nb-NO" sz="1300" dirty="0"/>
              <a:t>Dette er minimumskravet til ferie. Det er anledning til å ta ut mer ferie om foreldrene ønsker det. Feriedager/uker skal alltid varsles på forhånd.</a:t>
            </a:r>
          </a:p>
          <a:p>
            <a:pPr hangingPunct="0"/>
            <a:r>
              <a:rPr lang="nb-NO" sz="1300" b="1" dirty="0"/>
              <a:t> </a:t>
            </a:r>
            <a:endParaRPr lang="nb-NO" sz="1300" dirty="0"/>
          </a:p>
          <a:p>
            <a:pPr hangingPunct="0"/>
            <a:r>
              <a:rPr lang="nb-NO" sz="1300" b="1" dirty="0"/>
              <a:t>Når ukjente henter</a:t>
            </a:r>
            <a:endParaRPr lang="nb-NO" sz="1300" dirty="0"/>
          </a:p>
          <a:p>
            <a:pPr hangingPunct="0"/>
            <a:r>
              <a:rPr lang="nb-NO" sz="1300" dirty="0"/>
              <a:t>I henhold til HMS - bestemmelser er barnehagen pålagt å ha rutiner for hvordan vi skal forholde oss hvis ukjente henter barna. Ukjente kan i denne sammenheng være helt ukjente, eller andre enn de oppgitte “hentepersoner”. I slike situasjoner sjekkes om vi har fått beskjed om at andre skal hente. Vi tar kontakt med foresatte dersom slik melding ikke er mottatt. Et barn skal ikke under noen omstendighet sendes med en person personalet ikke kjenner, uten at dette er avtalt med foreldrene på forhånd.</a:t>
            </a:r>
          </a:p>
          <a:p>
            <a:pPr hangingPunct="0"/>
            <a:r>
              <a:rPr lang="nb-NO" sz="1300" dirty="0"/>
              <a:t>Det er opp til foreldrene å føre opp hvem som kan hente barnet.</a:t>
            </a:r>
          </a:p>
          <a:p>
            <a:pPr hangingPunct="0"/>
            <a:r>
              <a:rPr lang="nb-NO" sz="1300" dirty="0"/>
              <a:t> </a:t>
            </a:r>
          </a:p>
          <a:p>
            <a:pPr hangingPunct="0"/>
            <a:r>
              <a:rPr lang="nb-NO" sz="1300" b="1" dirty="0"/>
              <a:t>For sen henting</a:t>
            </a:r>
            <a:endParaRPr lang="nb-NO" sz="1300" dirty="0"/>
          </a:p>
          <a:p>
            <a:r>
              <a:rPr lang="nb-NO" sz="1300" dirty="0"/>
              <a:t>Ved gjentatt for sen henting gis det først muntlig beskjed. Hvis dette ikke hjelper, er skriftlig advarsel neste skritt. I ytterste konsekvens kan gjentatte brudd på åpningstidene føre til at barnet mister barnehageplassen. Vi ser på eventuelle årsaker til for sen henting før nevnte prosedyrer iverksettes. </a:t>
            </a:r>
          </a:p>
          <a:p>
            <a:r>
              <a:rPr lang="nb-NO" sz="1300" dirty="0"/>
              <a:t>Ved for sen henting tar vi kontakt med foreldrene pr. telefon etter 10 minutter, dersom de ikke har gitt melding til barnehagen. Hvis barnet ikke er hentet innen 1 time, og vi ikke har oppnådd kontakt med foreldre eller andre kontaktpersoner, ringer vi til Barnevernsvakta. </a:t>
            </a:r>
          </a:p>
          <a:p>
            <a:r>
              <a:rPr lang="nb-NO" sz="1300" dirty="0"/>
              <a:t>Barnehagen stenger kl. 16.30.  </a:t>
            </a:r>
          </a:p>
          <a:p>
            <a:r>
              <a:rPr lang="nb-NO" sz="1300" dirty="0"/>
              <a:t> </a:t>
            </a:r>
          </a:p>
          <a:p>
            <a:r>
              <a:rPr lang="nb-NO" sz="1300" b="1" dirty="0"/>
              <a:t>Sykdom hos barnet</a:t>
            </a:r>
            <a:endParaRPr lang="nb-NO" sz="1300" dirty="0"/>
          </a:p>
          <a:p>
            <a:r>
              <a:rPr lang="nb-NO" sz="1300" dirty="0"/>
              <a:t>Er du i tvil om barnet er frisk nok til å gå i barnehagen, kan du vurdere ut ifra disse elementene:</a:t>
            </a:r>
          </a:p>
          <a:p>
            <a:r>
              <a:rPr lang="nb-NO" sz="1300" b="1" dirty="0"/>
              <a:t> </a:t>
            </a:r>
            <a:endParaRPr lang="nb-NO" sz="1300" dirty="0"/>
          </a:p>
          <a:p>
            <a:r>
              <a:rPr lang="nb-NO" sz="1300" b="1" dirty="0"/>
              <a:t>Utsettes andre for smitte?</a:t>
            </a:r>
            <a:endParaRPr lang="nb-NO" sz="1300" dirty="0"/>
          </a:p>
          <a:p>
            <a:r>
              <a:rPr lang="nb-NO" sz="1300" dirty="0"/>
              <a:t>Med delvis unntak for vanlig forkjølelse må barnet være hjemme hvis det er smittebærer. Vær spesielt oppmerksom når det gjelder diare, oppkast og øyekatarr. Barn må holdes hjemme fra barnehagen 48 timer etter at de er symptomfrie fra omgangssyke. </a:t>
            </a:r>
          </a:p>
          <a:p>
            <a:r>
              <a:rPr lang="nb-NO" sz="1300" b="1" dirty="0"/>
              <a:t>Kan barnet være ute?</a:t>
            </a:r>
            <a:endParaRPr lang="nb-NO" sz="1300" dirty="0"/>
          </a:p>
          <a:p>
            <a:r>
              <a:rPr lang="nb-NO" sz="1300" b="1" dirty="0"/>
              <a:t>Kan barnet ta del i og ha utbytte av barnehagens aktiviteter på vanlig måte?</a:t>
            </a:r>
            <a:endParaRPr lang="nb-NO" sz="1300" dirty="0"/>
          </a:p>
          <a:p>
            <a:r>
              <a:rPr lang="nb-NO" sz="1300" b="1" dirty="0"/>
              <a:t> </a:t>
            </a:r>
            <a:endParaRPr lang="nb-NO" sz="1300" dirty="0"/>
          </a:p>
          <a:p>
            <a:r>
              <a:rPr lang="nb-NO" sz="1300" dirty="0"/>
              <a:t>Barnet kan være i barnehagen dersom svaret er ja på de to siste spørsmålene. Tvilstilfeller kan likevel forekomme – en må da vurdere barnets allmenstilstand, hvordan var gårsdagen? er barnet sitt” vante jeg?” eller andre forhold du på bakgrunn av den kjennskap til barnet mener er av betydning. Husk at barnet kan være sykt selv om det ikke har feber, og at en dag i barnehagen er mer slitsom for et” halvsykt” barn enn det å være hjemme. </a:t>
            </a:r>
          </a:p>
          <a:p>
            <a:r>
              <a:rPr lang="nb-NO" sz="1300" dirty="0"/>
              <a:t>Vi kan ta imot og gi barnet medisin når det er nødvendig. Reseptbelagt medisin må være merket med barnets navn. Vi må ha signert fullmakt fra foreldre for å gi reseptbelagt medisin til barnet i barnehagen og gjerne tilbakemelding fra lege at dette er godkjent.</a:t>
            </a:r>
          </a:p>
          <a:p>
            <a:pPr hangingPunct="0"/>
            <a:r>
              <a:rPr lang="nb-NO" sz="1200" b="1" dirty="0"/>
              <a:t> </a:t>
            </a:r>
            <a:endParaRPr lang="nb-NO" sz="1200" dirty="0"/>
          </a:p>
          <a:p>
            <a:r>
              <a:rPr lang="nb-NO" sz="1200" dirty="0"/>
              <a:t> </a:t>
            </a:r>
          </a:p>
        </p:txBody>
      </p:sp>
    </p:spTree>
    <p:extLst>
      <p:ext uri="{BB962C8B-B14F-4D97-AF65-F5344CB8AC3E}">
        <p14:creationId xmlns:p14="http://schemas.microsoft.com/office/powerpoint/2010/main" val="631159279"/>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A3DC1E5AC6C2548BD2B2D10F37D2D18" ma:contentTypeVersion="7" ma:contentTypeDescription="Opprett et nytt dokument." ma:contentTypeScope="" ma:versionID="bffe93e6d6f28ce368496cd5ab46846d">
  <xsd:schema xmlns:xsd="http://www.w3.org/2001/XMLSchema" xmlns:xs="http://www.w3.org/2001/XMLSchema" xmlns:p="http://schemas.microsoft.com/office/2006/metadata/properties" xmlns:ns2="305381ff-691f-48fb-8614-48d458ed7a6b" xmlns:ns3="4c80cdc9-90d7-465b-8422-66f3233e4ef5" targetNamespace="http://schemas.microsoft.com/office/2006/metadata/properties" ma:root="true" ma:fieldsID="ec36f5a559b3764d1a0108e1c5c7d69c" ns2:_="" ns3:_="">
    <xsd:import namespace="305381ff-691f-48fb-8614-48d458ed7a6b"/>
    <xsd:import namespace="4c80cdc9-90d7-465b-8422-66f3233e4e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5381ff-691f-48fb-8614-48d458ed7a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80cdc9-90d7-465b-8422-66f3233e4ef5"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69C6B9-73CC-4A59-9FE7-67A386B62F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5381ff-691f-48fb-8614-48d458ed7a6b"/>
    <ds:schemaRef ds:uri="4c80cdc9-90d7-465b-8422-66f3233e4e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BBD51B-BE72-460A-B376-F5E9871F55CA}">
  <ds:schemaRefs>
    <ds:schemaRef ds:uri="http://schemas.microsoft.com/sharepoint/v3/contenttype/forms"/>
  </ds:schemaRefs>
</ds:datastoreItem>
</file>

<file path=customXml/itemProps3.xml><?xml version="1.0" encoding="utf-8"?>
<ds:datastoreItem xmlns:ds="http://schemas.openxmlformats.org/officeDocument/2006/customXml" ds:itemID="{2618D51A-89CA-4950-A380-96B2CEBEACA3}">
  <ds:schemaRefs>
    <ds:schemaRef ds:uri="http://www.w3.org/XML/1998/namespace"/>
    <ds:schemaRef ds:uri="http://schemas.microsoft.com/office/2006/documentManagement/types"/>
    <ds:schemaRef ds:uri="http://purl.org/dc/elements/1.1/"/>
    <ds:schemaRef ds:uri="http://purl.org/dc/terms/"/>
    <ds:schemaRef ds:uri="4c80cdc9-90d7-465b-8422-66f3233e4ef5"/>
    <ds:schemaRef ds:uri="http://schemas.openxmlformats.org/package/2006/metadata/core-properties"/>
    <ds:schemaRef ds:uri="http://purl.org/dc/dcmitype/"/>
    <ds:schemaRef ds:uri="http://schemas.microsoft.com/office/infopath/2007/PartnerControls"/>
    <ds:schemaRef ds:uri="305381ff-691f-48fb-8614-48d458ed7a6b"/>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3854</TotalTime>
  <Words>2102</Words>
  <Application>Microsoft Office PowerPoint</Application>
  <PresentationFormat>Egendefinert</PresentationFormat>
  <Paragraphs>123</Paragraphs>
  <Slides>6</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6</vt:i4>
      </vt:variant>
    </vt:vector>
  </HeadingPairs>
  <TitlesOfParts>
    <vt:vector size="13" baseType="lpstr">
      <vt:lpstr>Arial</vt:lpstr>
      <vt:lpstr>Calibri</vt:lpstr>
      <vt:lpstr>Calibri Light</vt:lpstr>
      <vt:lpstr>Cambria</vt:lpstr>
      <vt:lpstr>Gabriola</vt:lpstr>
      <vt:lpstr>Times New Roman</vt:lpstr>
      <vt:lpstr>Office-tema</vt:lpstr>
      <vt:lpstr>PowerPoint-presentasjon</vt:lpstr>
      <vt:lpstr>PowerPoint-presentasjon</vt:lpstr>
      <vt:lpstr>PowerPoint-presentasjon</vt:lpstr>
      <vt:lpstr>PowerPoint-presentasjon</vt:lpstr>
      <vt:lpstr>PowerPoint-presentasjon</vt:lpstr>
      <vt:lpstr>PowerPoint-presentasjon</vt:lpstr>
    </vt:vector>
  </TitlesOfParts>
  <Company>Sola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Tordis Elisabeth Økland</dc:creator>
  <cp:lastModifiedBy>Petter Emberland</cp:lastModifiedBy>
  <cp:revision>96</cp:revision>
  <dcterms:created xsi:type="dcterms:W3CDTF">2020-03-16T18:26:32Z</dcterms:created>
  <dcterms:modified xsi:type="dcterms:W3CDTF">2022-12-15T07:44:09Z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0x0101002A3DC1E5AC6C2548BD2B2D10F37D2D18</vt:lpwstr>
  </property>
</Properties>
</file>